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34"/>
  </p:notesMasterIdLst>
  <p:handoutMasterIdLst>
    <p:handoutMasterId r:id="rId35"/>
  </p:handoutMasterIdLst>
  <p:sldIdLst>
    <p:sldId id="284" r:id="rId3"/>
    <p:sldId id="314" r:id="rId4"/>
    <p:sldId id="330" r:id="rId5"/>
    <p:sldId id="319" r:id="rId6"/>
    <p:sldId id="315" r:id="rId7"/>
    <p:sldId id="336" r:id="rId8"/>
    <p:sldId id="292" r:id="rId9"/>
    <p:sldId id="293" r:id="rId10"/>
    <p:sldId id="294" r:id="rId11"/>
    <p:sldId id="295" r:id="rId12"/>
    <p:sldId id="296" r:id="rId13"/>
    <p:sldId id="322" r:id="rId14"/>
    <p:sldId id="325" r:id="rId15"/>
    <p:sldId id="328" r:id="rId16"/>
    <p:sldId id="324" r:id="rId17"/>
    <p:sldId id="331" r:id="rId18"/>
    <p:sldId id="334" r:id="rId19"/>
    <p:sldId id="332" r:id="rId20"/>
    <p:sldId id="333" r:id="rId21"/>
    <p:sldId id="298" r:id="rId22"/>
    <p:sldId id="299" r:id="rId23"/>
    <p:sldId id="309" r:id="rId24"/>
    <p:sldId id="310" r:id="rId25"/>
    <p:sldId id="311" r:id="rId26"/>
    <p:sldId id="326" r:id="rId27"/>
    <p:sldId id="306" r:id="rId28"/>
    <p:sldId id="307" r:id="rId29"/>
    <p:sldId id="308" r:id="rId30"/>
    <p:sldId id="323" r:id="rId31"/>
    <p:sldId id="329" r:id="rId32"/>
    <p:sldId id="31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zenband, Gil" initials="AG" lastIdx="2" clrIdx="0">
    <p:extLst>
      <p:ext uri="{19B8F6BF-5375-455C-9EA6-DF929625EA0E}">
        <p15:presenceInfo xmlns:p15="http://schemas.microsoft.com/office/powerpoint/2012/main" userId="S-1-5-21-1957994488-842925246-40105171-19352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D6"/>
    <a:srgbClr val="005A9E"/>
    <a:srgbClr val="FFFFFF"/>
    <a:srgbClr val="030201"/>
    <a:srgbClr val="0199C3"/>
    <a:srgbClr val="0996FF"/>
    <a:srgbClr val="A3BA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6" autoAdjust="0"/>
    <p:restoredTop sz="88679" autoAdjust="0"/>
  </p:normalViewPr>
  <p:slideViewPr>
    <p:cSldViewPr snapToGrid="0">
      <p:cViewPr varScale="1">
        <p:scale>
          <a:sx n="114" d="100"/>
          <a:sy n="114" d="100"/>
        </p:scale>
        <p:origin x="28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DE277-2EDF-47CF-A906-4CD8E6EADB79}"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E1421-DA3C-4FCB-BD76-ECF8F0CEB5D3}" type="slidenum">
              <a:rPr lang="en-US" smtClean="0"/>
              <a:t>‹#›</a:t>
            </a:fld>
            <a:endParaRPr lang="en-US"/>
          </a:p>
        </p:txBody>
      </p:sp>
    </p:spTree>
    <p:extLst>
      <p:ext uri="{BB962C8B-B14F-4D97-AF65-F5344CB8AC3E}">
        <p14:creationId xmlns:p14="http://schemas.microsoft.com/office/powerpoint/2010/main" val="1228011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554F9-0FA4-47B5-A593-BBC5D391A3FD}"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32150-1311-4287-ACBB-01FB4298771B}" type="slidenum">
              <a:rPr lang="en-US" smtClean="0"/>
              <a:t>‹#›</a:t>
            </a:fld>
            <a:endParaRPr lang="en-US"/>
          </a:p>
        </p:txBody>
      </p:sp>
    </p:spTree>
    <p:extLst>
      <p:ext uri="{BB962C8B-B14F-4D97-AF65-F5344CB8AC3E}">
        <p14:creationId xmlns:p14="http://schemas.microsoft.com/office/powerpoint/2010/main" val="27212003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1238250"/>
            <a:ext cx="5959475" cy="3352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7723CD-1D81-4165-B4CD-F3F1DD14EE95}"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144552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
            </a:r>
            <a:br>
              <a:rPr lang="en-GB" dirty="0" smtClean="0"/>
            </a:br>
            <a:endParaRPr lang="en-GB" dirty="0" smtClean="0"/>
          </a:p>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13</a:t>
            </a:fld>
            <a:endParaRPr lang="en-US"/>
          </a:p>
        </p:txBody>
      </p:sp>
    </p:spTree>
    <p:extLst>
      <p:ext uri="{BB962C8B-B14F-4D97-AF65-F5344CB8AC3E}">
        <p14:creationId xmlns:p14="http://schemas.microsoft.com/office/powerpoint/2010/main" val="1337533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14</a:t>
            </a:fld>
            <a:endParaRPr lang="en-US"/>
          </a:p>
        </p:txBody>
      </p:sp>
    </p:spTree>
    <p:extLst>
      <p:ext uri="{BB962C8B-B14F-4D97-AF65-F5344CB8AC3E}">
        <p14:creationId xmlns:p14="http://schemas.microsoft.com/office/powerpoint/2010/main" val="3702693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15</a:t>
            </a:fld>
            <a:endParaRPr lang="en-US"/>
          </a:p>
        </p:txBody>
      </p:sp>
    </p:spTree>
    <p:extLst>
      <p:ext uri="{BB962C8B-B14F-4D97-AF65-F5344CB8AC3E}">
        <p14:creationId xmlns:p14="http://schemas.microsoft.com/office/powerpoint/2010/main" val="38380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16</a:t>
            </a:fld>
            <a:endParaRPr lang="en-US"/>
          </a:p>
        </p:txBody>
      </p:sp>
    </p:spTree>
    <p:extLst>
      <p:ext uri="{BB962C8B-B14F-4D97-AF65-F5344CB8AC3E}">
        <p14:creationId xmlns:p14="http://schemas.microsoft.com/office/powerpoint/2010/main" val="1316621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17</a:t>
            </a:fld>
            <a:endParaRPr lang="en-US"/>
          </a:p>
        </p:txBody>
      </p:sp>
    </p:spTree>
    <p:extLst>
      <p:ext uri="{BB962C8B-B14F-4D97-AF65-F5344CB8AC3E}">
        <p14:creationId xmlns:p14="http://schemas.microsoft.com/office/powerpoint/2010/main" val="4117437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18</a:t>
            </a:fld>
            <a:endParaRPr lang="en-US"/>
          </a:p>
        </p:txBody>
      </p:sp>
    </p:spTree>
    <p:extLst>
      <p:ext uri="{BB962C8B-B14F-4D97-AF65-F5344CB8AC3E}">
        <p14:creationId xmlns:p14="http://schemas.microsoft.com/office/powerpoint/2010/main" val="392188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19</a:t>
            </a:fld>
            <a:endParaRPr lang="en-US"/>
          </a:p>
        </p:txBody>
      </p:sp>
    </p:spTree>
    <p:extLst>
      <p:ext uri="{BB962C8B-B14F-4D97-AF65-F5344CB8AC3E}">
        <p14:creationId xmlns:p14="http://schemas.microsoft.com/office/powerpoint/2010/main" val="86637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23</a:t>
            </a:fld>
            <a:endParaRPr lang="en-US"/>
          </a:p>
        </p:txBody>
      </p:sp>
    </p:spTree>
    <p:extLst>
      <p:ext uri="{BB962C8B-B14F-4D97-AF65-F5344CB8AC3E}">
        <p14:creationId xmlns:p14="http://schemas.microsoft.com/office/powerpoint/2010/main" val="115436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24</a:t>
            </a:fld>
            <a:endParaRPr lang="en-US"/>
          </a:p>
        </p:txBody>
      </p:sp>
    </p:spTree>
    <p:extLst>
      <p:ext uri="{BB962C8B-B14F-4D97-AF65-F5344CB8AC3E}">
        <p14:creationId xmlns:p14="http://schemas.microsoft.com/office/powerpoint/2010/main" val="16115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25</a:t>
            </a:fld>
            <a:endParaRPr lang="en-US"/>
          </a:p>
        </p:txBody>
      </p:sp>
    </p:spTree>
    <p:extLst>
      <p:ext uri="{BB962C8B-B14F-4D97-AF65-F5344CB8AC3E}">
        <p14:creationId xmlns:p14="http://schemas.microsoft.com/office/powerpoint/2010/main" val="353222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2</a:t>
            </a:fld>
            <a:endParaRPr lang="en-US"/>
          </a:p>
        </p:txBody>
      </p:sp>
    </p:spTree>
    <p:extLst>
      <p:ext uri="{BB962C8B-B14F-4D97-AF65-F5344CB8AC3E}">
        <p14:creationId xmlns:p14="http://schemas.microsoft.com/office/powerpoint/2010/main" val="2589309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30</a:t>
            </a:fld>
            <a:endParaRPr lang="en-US"/>
          </a:p>
        </p:txBody>
      </p:sp>
    </p:spTree>
    <p:extLst>
      <p:ext uri="{BB962C8B-B14F-4D97-AF65-F5344CB8AC3E}">
        <p14:creationId xmlns:p14="http://schemas.microsoft.com/office/powerpoint/2010/main" val="179304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1238250"/>
            <a:ext cx="5959475" cy="3352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7723CD-1D81-4165-B4CD-F3F1DD14EE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73275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3</a:t>
            </a:fld>
            <a:endParaRPr lang="en-US"/>
          </a:p>
        </p:txBody>
      </p:sp>
    </p:spTree>
    <p:extLst>
      <p:ext uri="{BB962C8B-B14F-4D97-AF65-F5344CB8AC3E}">
        <p14:creationId xmlns:p14="http://schemas.microsoft.com/office/powerpoint/2010/main" val="72576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F332150-1311-4287-ACBB-01FB4298771B}" type="slidenum">
              <a:rPr lang="en-US" smtClean="0"/>
              <a:t>4</a:t>
            </a:fld>
            <a:endParaRPr lang="en-US"/>
          </a:p>
        </p:txBody>
      </p:sp>
    </p:spTree>
    <p:extLst>
      <p:ext uri="{BB962C8B-B14F-4D97-AF65-F5344CB8AC3E}">
        <p14:creationId xmlns:p14="http://schemas.microsoft.com/office/powerpoint/2010/main" val="313359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XSS is a short name for </a:t>
            </a:r>
            <a:r>
              <a:rPr lang="en-US" sz="1200" b="0" i="0" u="none" kern="1200" dirty="0" smtClean="0">
                <a:solidFill>
                  <a:schemeClr val="tx1"/>
                </a:solidFill>
                <a:effectLst/>
                <a:latin typeface="+mn-lt"/>
                <a:ea typeface="+mn-ea"/>
                <a:cs typeface="+mn-cs"/>
              </a:rPr>
              <a:t>Cross Site Scripting</a:t>
            </a:r>
            <a:r>
              <a:rPr lang="en-US" sz="1200" b="0" i="0" kern="1200" dirty="0" smtClean="0">
                <a:solidFill>
                  <a:schemeClr val="tx1"/>
                </a:solidFill>
                <a:effectLst/>
                <a:latin typeface="+mn-lt"/>
                <a:ea typeface="+mn-ea"/>
                <a:cs typeface="+mn-cs"/>
              </a:rPr>
              <a:t>, a common web app vulnerability, where a malicious entity injects a script to the client side as input in a web page field or as part of a URL. XSS payloads rely on the ability to trick the client-side browser into rendering the XSS payload into code to be run by the rendered page.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Essentially it is not the browser itself that is attacked, but rather the code of the application components that construct the content of a web page. Hence, the attackers” goal is to bypass whatever security measures the application may or may not implement and make the application process the XSS payload and send the resulting XSS attack to the client side.</a:t>
            </a:r>
          </a:p>
        </p:txBody>
      </p:sp>
      <p:sp>
        <p:nvSpPr>
          <p:cNvPr id="4" name="Slide Number Placeholder 3"/>
          <p:cNvSpPr>
            <a:spLocks noGrp="1"/>
          </p:cNvSpPr>
          <p:nvPr>
            <p:ph type="sldNum" sz="quarter" idx="10"/>
          </p:nvPr>
        </p:nvSpPr>
        <p:spPr/>
        <p:txBody>
          <a:bodyPr/>
          <a:lstStyle/>
          <a:p>
            <a:fld id="{6F332150-1311-4287-ACBB-01FB4298771B}" type="slidenum">
              <a:rPr lang="en-US" smtClean="0"/>
              <a:t>5</a:t>
            </a:fld>
            <a:endParaRPr lang="en-US"/>
          </a:p>
        </p:txBody>
      </p:sp>
    </p:spTree>
    <p:extLst>
      <p:ext uri="{BB962C8B-B14F-4D97-AF65-F5344CB8AC3E}">
        <p14:creationId xmlns:p14="http://schemas.microsoft.com/office/powerpoint/2010/main" val="112472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6</a:t>
            </a:fld>
            <a:endParaRPr lang="en-US"/>
          </a:p>
        </p:txBody>
      </p:sp>
    </p:spTree>
    <p:extLst>
      <p:ext uri="{BB962C8B-B14F-4D97-AF65-F5344CB8AC3E}">
        <p14:creationId xmlns:p14="http://schemas.microsoft.com/office/powerpoint/2010/main" val="212344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10</a:t>
            </a:fld>
            <a:endParaRPr lang="en-US"/>
          </a:p>
        </p:txBody>
      </p:sp>
    </p:spTree>
    <p:extLst>
      <p:ext uri="{BB962C8B-B14F-4D97-AF65-F5344CB8AC3E}">
        <p14:creationId xmlns:p14="http://schemas.microsoft.com/office/powerpoint/2010/main" val="320905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11</a:t>
            </a:fld>
            <a:endParaRPr lang="en-US"/>
          </a:p>
        </p:txBody>
      </p:sp>
    </p:spTree>
    <p:extLst>
      <p:ext uri="{BB962C8B-B14F-4D97-AF65-F5344CB8AC3E}">
        <p14:creationId xmlns:p14="http://schemas.microsoft.com/office/powerpoint/2010/main" val="229974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332150-1311-4287-ACBB-01FB4298771B}" type="slidenum">
              <a:rPr lang="en-US" smtClean="0"/>
              <a:t>12</a:t>
            </a:fld>
            <a:endParaRPr lang="en-US"/>
          </a:p>
        </p:txBody>
      </p:sp>
    </p:spTree>
    <p:extLst>
      <p:ext uri="{BB962C8B-B14F-4D97-AF65-F5344CB8AC3E}">
        <p14:creationId xmlns:p14="http://schemas.microsoft.com/office/powerpoint/2010/main" val="388904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Blue Title Slide">
    <p:bg>
      <p:bgPr>
        <a:gradFill flip="none" rotWithShape="1">
          <a:gsLst>
            <a:gs pos="35000">
              <a:schemeClr val="accent4"/>
            </a:gs>
            <a:gs pos="74000">
              <a:srgbClr val="0B3461"/>
            </a:gs>
          </a:gsLst>
          <a:lin ang="2700000" scaled="0"/>
        </a:gradFill>
        <a:effectLst/>
      </p:bgPr>
    </p:bg>
    <p:spTree>
      <p:nvGrpSpPr>
        <p:cNvPr id="1" name=""/>
        <p:cNvGrpSpPr/>
        <p:nvPr/>
      </p:nvGrpSpPr>
      <p:grpSpPr>
        <a:xfrm>
          <a:off x="0" y="0"/>
          <a:ext cx="0" cy="0"/>
          <a:chOff x="0" y="0"/>
          <a:chExt cx="0" cy="0"/>
        </a:xfrm>
      </p:grpSpPr>
      <p:pic>
        <p:nvPicPr>
          <p:cNvPr id="28"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9" name="Rectangle 95"/>
          <p:cNvSpPr/>
          <p:nvPr/>
        </p:nvSpPr>
        <p:spPr>
          <a:xfrm>
            <a:off x="0" y="0"/>
            <a:ext cx="12192000" cy="6858000"/>
          </a:xfrm>
          <a:prstGeom prst="rect">
            <a:avLst/>
          </a:prstGeom>
          <a:gradFill>
            <a:gsLst>
              <a:gs pos="23000">
                <a:schemeClr val="accent4">
                  <a:alpha val="51000"/>
                </a:schemeClr>
              </a:gs>
              <a:gs pos="58000">
                <a:srgbClr val="114E91">
                  <a:alpha val="27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0"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t>Title Text</a:t>
            </a:r>
          </a:p>
        </p:txBody>
      </p:sp>
      <p:sp>
        <p:nvSpPr>
          <p:cNvPr id="3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46" name="Group 96"/>
          <p:cNvGrpSpPr/>
          <p:nvPr/>
        </p:nvGrpSpPr>
        <p:grpSpPr>
          <a:xfrm>
            <a:off x="11311010" y="6527385"/>
            <a:ext cx="740367" cy="179272"/>
            <a:chOff x="0" y="0"/>
            <a:chExt cx="740366" cy="179271"/>
          </a:xfrm>
        </p:grpSpPr>
        <p:sp>
          <p:nvSpPr>
            <p:cNvPr id="33"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6"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9"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1"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4"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0601987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260"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61"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262"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276" name="Group 22"/>
          <p:cNvGrpSpPr/>
          <p:nvPr/>
        </p:nvGrpSpPr>
        <p:grpSpPr>
          <a:xfrm>
            <a:off x="11308073" y="6527386"/>
            <a:ext cx="740367" cy="179272"/>
            <a:chOff x="0" y="0"/>
            <a:chExt cx="740366" cy="179271"/>
          </a:xfrm>
        </p:grpSpPr>
        <p:sp>
          <p:nvSpPr>
            <p:cNvPr id="263"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4"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5"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6"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7"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8"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69"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0"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1"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2"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3"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4"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75"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277"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8"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715201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35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286"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87"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288"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302" name="Group 28"/>
          <p:cNvGrpSpPr/>
          <p:nvPr/>
        </p:nvGrpSpPr>
        <p:grpSpPr>
          <a:xfrm>
            <a:off x="11308073" y="6527386"/>
            <a:ext cx="740367" cy="179272"/>
            <a:chOff x="0" y="0"/>
            <a:chExt cx="740366" cy="179271"/>
          </a:xfrm>
        </p:grpSpPr>
        <p:sp>
          <p:nvSpPr>
            <p:cNvPr id="289"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0"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1"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2"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3"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4"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5"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6"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7"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8"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99"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00"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01"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303"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4"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3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022734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42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312"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13"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1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328" name="Group 28"/>
          <p:cNvGrpSpPr/>
          <p:nvPr/>
        </p:nvGrpSpPr>
        <p:grpSpPr>
          <a:xfrm>
            <a:off x="11308073" y="6527386"/>
            <a:ext cx="740367" cy="179272"/>
            <a:chOff x="0" y="0"/>
            <a:chExt cx="740366" cy="179271"/>
          </a:xfrm>
        </p:grpSpPr>
        <p:sp>
          <p:nvSpPr>
            <p:cNvPr id="31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1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1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1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1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2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329"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0"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705061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43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338"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39"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40"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354" name="Group 28"/>
          <p:cNvGrpSpPr/>
          <p:nvPr/>
        </p:nvGrpSpPr>
        <p:grpSpPr>
          <a:xfrm>
            <a:off x="11308073" y="6527386"/>
            <a:ext cx="740367" cy="179272"/>
            <a:chOff x="0" y="0"/>
            <a:chExt cx="740366" cy="179271"/>
          </a:xfrm>
        </p:grpSpPr>
        <p:sp>
          <p:nvSpPr>
            <p:cNvPr id="341"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2"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3"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4"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5"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6"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7"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8"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9"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0"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1"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2"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3"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35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6"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3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197167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4_Section Slide -2">
    <p:spTree>
      <p:nvGrpSpPr>
        <p:cNvPr id="1" name=""/>
        <p:cNvGrpSpPr/>
        <p:nvPr/>
      </p:nvGrpSpPr>
      <p:grpSpPr>
        <a:xfrm>
          <a:off x="0" y="0"/>
          <a:ext cx="0" cy="0"/>
          <a:chOff x="0" y="0"/>
          <a:chExt cx="0" cy="0"/>
        </a:xfrm>
      </p:grpSpPr>
      <p:sp>
        <p:nvSpPr>
          <p:cNvPr id="3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735263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5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73"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3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84849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6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395"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96"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97"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411" name="Group 22"/>
          <p:cNvGrpSpPr/>
          <p:nvPr/>
        </p:nvGrpSpPr>
        <p:grpSpPr>
          <a:xfrm>
            <a:off x="11308073" y="6527386"/>
            <a:ext cx="740367" cy="179272"/>
            <a:chOff x="0" y="0"/>
            <a:chExt cx="740366" cy="179271"/>
          </a:xfrm>
        </p:grpSpPr>
        <p:sp>
          <p:nvSpPr>
            <p:cNvPr id="398"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99"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0"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1"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2"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3"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4"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5"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6"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7"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8"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9"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10"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1895484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36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419"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20"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21"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435" name="Group 28"/>
          <p:cNvGrpSpPr/>
          <p:nvPr/>
        </p:nvGrpSpPr>
        <p:grpSpPr>
          <a:xfrm>
            <a:off x="11308073" y="6527386"/>
            <a:ext cx="740367" cy="179272"/>
            <a:chOff x="0" y="0"/>
            <a:chExt cx="740366" cy="179271"/>
          </a:xfrm>
        </p:grpSpPr>
        <p:sp>
          <p:nvSpPr>
            <p:cNvPr id="4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5"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791798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45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443"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44"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45"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459" name="Group 28"/>
          <p:cNvGrpSpPr/>
          <p:nvPr/>
        </p:nvGrpSpPr>
        <p:grpSpPr>
          <a:xfrm>
            <a:off x="11308073" y="6527386"/>
            <a:ext cx="740367" cy="179272"/>
            <a:chOff x="0" y="0"/>
            <a:chExt cx="740366" cy="179271"/>
          </a:xfrm>
        </p:grpSpPr>
        <p:sp>
          <p:nvSpPr>
            <p:cNvPr id="44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4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4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49"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6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639793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46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467"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68"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69"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483" name="Group 28"/>
          <p:cNvGrpSpPr/>
          <p:nvPr/>
        </p:nvGrpSpPr>
        <p:grpSpPr>
          <a:xfrm>
            <a:off x="11308073" y="6527386"/>
            <a:ext cx="740367" cy="179272"/>
            <a:chOff x="0" y="0"/>
            <a:chExt cx="740366" cy="179271"/>
          </a:xfrm>
        </p:grpSpPr>
        <p:sp>
          <p:nvSpPr>
            <p:cNvPr id="47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3"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7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8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8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8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475638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8_Section Slide -2">
    <p:spTree>
      <p:nvGrpSpPr>
        <p:cNvPr id="1" name=""/>
        <p:cNvGrpSpPr/>
        <p:nvPr/>
      </p:nvGrpSpPr>
      <p:grpSpPr>
        <a:xfrm>
          <a:off x="0" y="0"/>
          <a:ext cx="0" cy="0"/>
          <a:chOff x="0" y="0"/>
          <a:chExt cx="0" cy="0"/>
        </a:xfrm>
      </p:grpSpPr>
      <p:sp>
        <p:nvSpPr>
          <p:cNvPr id="80"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1"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82"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206511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asic Content">
    <p:bg>
      <p:bgPr>
        <a:solidFill>
          <a:srgbClr val="F2F2F2"/>
        </a:solidFill>
        <a:effectLst/>
      </p:bgPr>
    </p:bg>
    <p:spTree>
      <p:nvGrpSpPr>
        <p:cNvPr id="1" name=""/>
        <p:cNvGrpSpPr/>
        <p:nvPr/>
      </p:nvGrpSpPr>
      <p:grpSpPr>
        <a:xfrm>
          <a:off x="0" y="0"/>
          <a:ext cx="0" cy="0"/>
          <a:chOff x="0" y="0"/>
          <a:chExt cx="0" cy="0"/>
        </a:xfrm>
      </p:grpSpPr>
      <p:pic>
        <p:nvPicPr>
          <p:cNvPr id="491" name="Picture 4" descr="Picture 4"/>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492" name="Rectangle 5"/>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93"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494" name="Body Level One…"/>
          <p:cNvSpPr txBox="1">
            <a:spLocks noGrp="1"/>
          </p:cNvSpPr>
          <p:nvPr>
            <p:ph type="body" idx="1"/>
          </p:nvPr>
        </p:nvSpPr>
        <p:spPr>
          <a:xfrm>
            <a:off x="946785" y="1825625"/>
            <a:ext cx="10311766"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5"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09" name="Group 6"/>
          <p:cNvGrpSpPr/>
          <p:nvPr/>
        </p:nvGrpSpPr>
        <p:grpSpPr>
          <a:xfrm>
            <a:off x="11311010" y="6527385"/>
            <a:ext cx="740367" cy="179272"/>
            <a:chOff x="0" y="0"/>
            <a:chExt cx="740366" cy="179271"/>
          </a:xfrm>
        </p:grpSpPr>
        <p:sp>
          <p:nvSpPr>
            <p:cNvPr id="49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9"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10"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41981278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Content w Separate Subhead">
    <p:bg>
      <p:bgPr>
        <a:solidFill>
          <a:srgbClr val="FFFFFF"/>
        </a:solidFill>
        <a:effectLst/>
      </p:bgPr>
    </p:bg>
    <p:spTree>
      <p:nvGrpSpPr>
        <p:cNvPr id="1" name=""/>
        <p:cNvGrpSpPr/>
        <p:nvPr/>
      </p:nvGrpSpPr>
      <p:grpSpPr>
        <a:xfrm>
          <a:off x="0" y="0"/>
          <a:ext cx="0" cy="0"/>
          <a:chOff x="0" y="0"/>
          <a:chExt cx="0" cy="0"/>
        </a:xfrm>
      </p:grpSpPr>
      <p:pic>
        <p:nvPicPr>
          <p:cNvPr id="517" name="Picture 6" descr="Picture 6"/>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18"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519" name="Title Text"/>
          <p:cNvSpPr txBox="1">
            <a:spLocks noGrp="1"/>
          </p:cNvSpPr>
          <p:nvPr>
            <p:ph type="title"/>
          </p:nvPr>
        </p:nvSpPr>
        <p:spPr>
          <a:xfrm>
            <a:off x="946785" y="429272"/>
            <a:ext cx="10311766" cy="1076223"/>
          </a:xfrm>
          <a:prstGeom prst="rect">
            <a:avLst/>
          </a:prstGeom>
        </p:spPr>
        <p:txBody>
          <a:bodyPr/>
          <a:lstStyle/>
          <a:p>
            <a:r>
              <a:t>Title Text</a:t>
            </a:r>
          </a:p>
        </p:txBody>
      </p:sp>
      <p:sp>
        <p:nvSpPr>
          <p:cNvPr id="520"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sp>
        <p:nvSpPr>
          <p:cNvPr id="521" name="Body Level One…"/>
          <p:cNvSpPr txBox="1">
            <a:spLocks noGrp="1"/>
          </p:cNvSpPr>
          <p:nvPr>
            <p:ph type="body" sz="quarter" idx="1"/>
          </p:nvPr>
        </p:nvSpPr>
        <p:spPr>
          <a:xfrm>
            <a:off x="946785" y="967383"/>
            <a:ext cx="10311766" cy="538113"/>
          </a:xfrm>
          <a:prstGeom prst="rect">
            <a:avLst/>
          </a:prstGeom>
        </p:spPr>
        <p:txBody>
          <a:bodyPr/>
          <a:lstStyle>
            <a:lvl1pPr marL="0" indent="0">
              <a:buSzTx/>
              <a:buNone/>
            </a:lvl1pPr>
            <a:lvl2pPr marL="0" indent="0"/>
            <a:lvl3pPr marL="0" indent="0"/>
            <a:lvl4pPr marL="0" indent="0"/>
            <a:lvl5pPr marL="0" indent="0"/>
          </a:lstStyle>
          <a:p>
            <a:r>
              <a:t>Body Level One</a:t>
            </a:r>
          </a:p>
          <a:p>
            <a:pPr lvl="1"/>
            <a:r>
              <a:t>Body Level Two</a:t>
            </a:r>
          </a:p>
          <a:p>
            <a:pPr lvl="2"/>
            <a:r>
              <a:t>Body Level Three</a:t>
            </a:r>
          </a:p>
          <a:p>
            <a:pPr lvl="3"/>
            <a:r>
              <a:t>Body Level Four</a:t>
            </a:r>
          </a:p>
          <a:p>
            <a:pPr lvl="4"/>
            <a:r>
              <a:t>Body Level Five</a:t>
            </a:r>
          </a:p>
        </p:txBody>
      </p:sp>
      <p:grpSp>
        <p:nvGrpSpPr>
          <p:cNvPr id="535" name="Group 37"/>
          <p:cNvGrpSpPr/>
          <p:nvPr/>
        </p:nvGrpSpPr>
        <p:grpSpPr>
          <a:xfrm>
            <a:off x="11311010" y="6527385"/>
            <a:ext cx="740367" cy="179272"/>
            <a:chOff x="0" y="0"/>
            <a:chExt cx="740366" cy="179271"/>
          </a:xfrm>
        </p:grpSpPr>
        <p:sp>
          <p:nvSpPr>
            <p:cNvPr id="5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36" name="Rectangle 51"/>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384114331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ntent w Header">
    <p:bg>
      <p:bgPr>
        <a:solidFill>
          <a:srgbClr val="FFFFFF"/>
        </a:solidFill>
        <a:effectLst/>
      </p:bgPr>
    </p:bg>
    <p:spTree>
      <p:nvGrpSpPr>
        <p:cNvPr id="1" name=""/>
        <p:cNvGrpSpPr/>
        <p:nvPr/>
      </p:nvGrpSpPr>
      <p:grpSpPr>
        <a:xfrm>
          <a:off x="0" y="0"/>
          <a:ext cx="0" cy="0"/>
          <a:chOff x="0" y="0"/>
          <a:chExt cx="0" cy="0"/>
        </a:xfrm>
      </p:grpSpPr>
      <p:pic>
        <p:nvPicPr>
          <p:cNvPr id="543" name="Picture 5" descr="Picture 5"/>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44"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545"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546" name="Body Level One…"/>
          <p:cNvSpPr txBox="1">
            <a:spLocks noGrp="1"/>
          </p:cNvSpPr>
          <p:nvPr>
            <p:ph type="body" idx="1"/>
          </p:nvPr>
        </p:nvSpPr>
        <p:spPr>
          <a:xfrm>
            <a:off x="946150" y="2497872"/>
            <a:ext cx="10312400" cy="367909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7" name="Text Placeholder 4"/>
          <p:cNvSpPr>
            <a:spLocks noGrp="1"/>
          </p:cNvSpPr>
          <p:nvPr>
            <p:ph type="body" sz="quarter" idx="13"/>
          </p:nvPr>
        </p:nvSpPr>
        <p:spPr>
          <a:xfrm>
            <a:off x="946150" y="1993264"/>
            <a:ext cx="10312400" cy="384176"/>
          </a:xfrm>
          <a:prstGeom prst="rect">
            <a:avLst/>
          </a:prstGeom>
        </p:spPr>
        <p:txBody>
          <a:bodyPr/>
          <a:lstStyle/>
          <a:p>
            <a:pPr marL="0" indent="0">
              <a:buSzTx/>
              <a:buNone/>
              <a:defRPr b="1"/>
            </a:pPr>
            <a:endParaRPr/>
          </a:p>
        </p:txBody>
      </p:sp>
      <p:sp>
        <p:nvSpPr>
          <p:cNvPr id="548"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62" name="Group 22"/>
          <p:cNvGrpSpPr/>
          <p:nvPr/>
        </p:nvGrpSpPr>
        <p:grpSpPr>
          <a:xfrm>
            <a:off x="11311010" y="6527385"/>
            <a:ext cx="740367" cy="179272"/>
            <a:chOff x="0" y="0"/>
            <a:chExt cx="740366" cy="179271"/>
          </a:xfrm>
        </p:grpSpPr>
        <p:sp>
          <p:nvSpPr>
            <p:cNvPr id="549"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0"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1"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2"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3"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4"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5"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6"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7"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8"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59"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60"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61"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63" name="Rectangle 36"/>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424258610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946783" y="428625"/>
            <a:ext cx="10408604" cy="1262063"/>
          </a:xfrm>
          <a:prstGeom prst="rect">
            <a:avLst/>
          </a:prstGeom>
        </p:spPr>
        <p:txBody>
          <a:bodyPr/>
          <a:lstStyle/>
          <a:p>
            <a:r>
              <a:t>Title Text</a:t>
            </a:r>
          </a:p>
        </p:txBody>
      </p:sp>
      <p:sp>
        <p:nvSpPr>
          <p:cNvPr id="571" name="Body Level One…"/>
          <p:cNvSpPr txBox="1">
            <a:spLocks noGrp="1"/>
          </p:cNvSpPr>
          <p:nvPr>
            <p:ph type="body" sz="quarter" idx="1"/>
          </p:nvPr>
        </p:nvSpPr>
        <p:spPr>
          <a:xfrm>
            <a:off x="946783" y="1828800"/>
            <a:ext cx="5081163" cy="548641"/>
          </a:xfrm>
          <a:prstGeom prst="rect">
            <a:avLst/>
          </a:prstGeom>
        </p:spPr>
        <p:txBody>
          <a:bodyPr anchor="b"/>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572" name="Text Placeholder 4"/>
          <p:cNvSpPr>
            <a:spLocks noGrp="1"/>
          </p:cNvSpPr>
          <p:nvPr>
            <p:ph type="body" sz="quarter" idx="13"/>
          </p:nvPr>
        </p:nvSpPr>
        <p:spPr>
          <a:xfrm>
            <a:off x="6172200" y="1828800"/>
            <a:ext cx="5086350" cy="548641"/>
          </a:xfrm>
          <a:prstGeom prst="rect">
            <a:avLst/>
          </a:prstGeom>
        </p:spPr>
        <p:txBody>
          <a:bodyPr anchor="b"/>
          <a:lstStyle/>
          <a:p>
            <a:pPr marL="0" indent="0">
              <a:buSzTx/>
              <a:buNone/>
              <a:defRPr b="1"/>
            </a:pPr>
            <a:endParaRPr/>
          </a:p>
        </p:txBody>
      </p:sp>
      <p:sp>
        <p:nvSpPr>
          <p:cNvPr id="573"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87" name="Group 7"/>
          <p:cNvGrpSpPr/>
          <p:nvPr/>
        </p:nvGrpSpPr>
        <p:grpSpPr>
          <a:xfrm>
            <a:off x="11311010" y="6527385"/>
            <a:ext cx="740367" cy="179272"/>
            <a:chOff x="0" y="0"/>
            <a:chExt cx="740366" cy="179271"/>
          </a:xfrm>
        </p:grpSpPr>
        <p:sp>
          <p:nvSpPr>
            <p:cNvPr id="5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88" name="Rectangle 22"/>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183211620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595"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596" name="Body Level One…"/>
          <p:cNvSpPr txBox="1">
            <a:spLocks noGrp="1"/>
          </p:cNvSpPr>
          <p:nvPr>
            <p:ph type="body" sz="half" idx="1"/>
          </p:nvPr>
        </p:nvSpPr>
        <p:spPr>
          <a:xfrm>
            <a:off x="942974" y="1825625"/>
            <a:ext cx="5084972"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7"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611" name="Group 5"/>
          <p:cNvGrpSpPr/>
          <p:nvPr/>
        </p:nvGrpSpPr>
        <p:grpSpPr>
          <a:xfrm>
            <a:off x="11311010" y="6527385"/>
            <a:ext cx="740367" cy="179272"/>
            <a:chOff x="0" y="0"/>
            <a:chExt cx="740366" cy="179271"/>
          </a:xfrm>
        </p:grpSpPr>
        <p:sp>
          <p:nvSpPr>
            <p:cNvPr id="59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9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0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1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612"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170078590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hree Content">
    <p:bg>
      <p:bgPr>
        <a:solidFill>
          <a:srgbClr val="FFFFFF"/>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620" name="Body Level One…"/>
          <p:cNvSpPr txBox="1">
            <a:spLocks noGrp="1"/>
          </p:cNvSpPr>
          <p:nvPr>
            <p:ph type="body" sz="quarter" idx="1"/>
          </p:nvPr>
        </p:nvSpPr>
        <p:spPr>
          <a:xfrm>
            <a:off x="946785" y="1825625"/>
            <a:ext cx="3268377"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1"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635" name="Group 6"/>
          <p:cNvGrpSpPr/>
          <p:nvPr/>
        </p:nvGrpSpPr>
        <p:grpSpPr>
          <a:xfrm>
            <a:off x="11311010" y="6527385"/>
            <a:ext cx="740367" cy="179272"/>
            <a:chOff x="0" y="0"/>
            <a:chExt cx="740366" cy="179271"/>
          </a:xfrm>
        </p:grpSpPr>
        <p:sp>
          <p:nvSpPr>
            <p:cNvPr id="6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636" name="Rectangle 23"/>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30333779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Image Left">
    <p:bg>
      <p:bgPr>
        <a:solidFill>
          <a:srgbClr val="FFFFFF"/>
        </a:solidFill>
        <a:effectLst/>
      </p:bgPr>
    </p:bg>
    <p:spTree>
      <p:nvGrpSpPr>
        <p:cNvPr id="1" name=""/>
        <p:cNvGrpSpPr/>
        <p:nvPr/>
      </p:nvGrpSpPr>
      <p:grpSpPr>
        <a:xfrm>
          <a:off x="0" y="0"/>
          <a:ext cx="0" cy="0"/>
          <a:chOff x="0" y="0"/>
          <a:chExt cx="0" cy="0"/>
        </a:xfrm>
      </p:grpSpPr>
      <p:sp>
        <p:nvSpPr>
          <p:cNvPr id="643"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644" name="Picture Placeholder 2"/>
          <p:cNvSpPr>
            <a:spLocks noGrp="1"/>
          </p:cNvSpPr>
          <p:nvPr>
            <p:ph type="pic" sz="half" idx="13"/>
          </p:nvPr>
        </p:nvSpPr>
        <p:spPr>
          <a:xfrm>
            <a:off x="1047749" y="1825625"/>
            <a:ext cx="6145192" cy="4226171"/>
          </a:xfrm>
          <a:prstGeom prst="rect">
            <a:avLst/>
          </a:prstGeom>
        </p:spPr>
        <p:txBody>
          <a:bodyPr lIns="91439" rIns="91439">
            <a:noAutofit/>
          </a:bodyPr>
          <a:lstStyle/>
          <a:p>
            <a:endParaRPr/>
          </a:p>
        </p:txBody>
      </p:sp>
      <p:sp>
        <p:nvSpPr>
          <p:cNvPr id="645" name="Body Level One…"/>
          <p:cNvSpPr txBox="1">
            <a:spLocks noGrp="1"/>
          </p:cNvSpPr>
          <p:nvPr>
            <p:ph type="body" sz="quarter" idx="1"/>
          </p:nvPr>
        </p:nvSpPr>
        <p:spPr>
          <a:xfrm>
            <a:off x="7400925" y="1816100"/>
            <a:ext cx="3857625" cy="4238625"/>
          </a:xfrm>
          <a:prstGeom prst="rect">
            <a:avLst/>
          </a:prstGeom>
        </p:spPr>
        <p:txBody>
          <a:bodyPr/>
          <a:lstStyle>
            <a:lvl1pPr marL="0" indent="0">
              <a:buSzTx/>
              <a:buNone/>
            </a:lvl1pPr>
            <a:lvl2pPr marL="0" indent="285750">
              <a:buSzTx/>
              <a:buNone/>
            </a:lvl2pPr>
            <a:lvl3pPr marL="0" indent="577850">
              <a:buSzTx/>
              <a:buNone/>
            </a:lvl3pPr>
            <a:lvl4pPr marL="0" indent="74295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646"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660" name="Group 5"/>
          <p:cNvGrpSpPr/>
          <p:nvPr/>
        </p:nvGrpSpPr>
        <p:grpSpPr>
          <a:xfrm>
            <a:off x="11311010" y="6527385"/>
            <a:ext cx="740367" cy="179272"/>
            <a:chOff x="0" y="0"/>
            <a:chExt cx="740366" cy="179271"/>
          </a:xfrm>
        </p:grpSpPr>
        <p:sp>
          <p:nvSpPr>
            <p:cNvPr id="64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4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4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5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661"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0668060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Image Right">
    <p:bg>
      <p:bgPr>
        <a:solidFill>
          <a:srgbClr val="FFFFFF"/>
        </a:solidFill>
        <a:effectLst/>
      </p:bgPr>
    </p:bg>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669" name="Picture Placeholder 2"/>
          <p:cNvSpPr>
            <a:spLocks noGrp="1"/>
          </p:cNvSpPr>
          <p:nvPr>
            <p:ph type="pic" sz="half" idx="13"/>
          </p:nvPr>
        </p:nvSpPr>
        <p:spPr>
          <a:xfrm>
            <a:off x="6266984" y="1825625"/>
            <a:ext cx="4991566" cy="4226171"/>
          </a:xfrm>
          <a:prstGeom prst="rect">
            <a:avLst/>
          </a:prstGeom>
        </p:spPr>
        <p:txBody>
          <a:bodyPr lIns="91439" rIns="91439">
            <a:noAutofit/>
          </a:bodyPr>
          <a:lstStyle/>
          <a:p>
            <a:endParaRPr/>
          </a:p>
        </p:txBody>
      </p:sp>
      <p:sp>
        <p:nvSpPr>
          <p:cNvPr id="670" name="Body Level One…"/>
          <p:cNvSpPr txBox="1">
            <a:spLocks noGrp="1"/>
          </p:cNvSpPr>
          <p:nvPr>
            <p:ph type="body" sz="half" idx="1"/>
          </p:nvPr>
        </p:nvSpPr>
        <p:spPr>
          <a:xfrm>
            <a:off x="946785" y="1825625"/>
            <a:ext cx="5063722" cy="4238626"/>
          </a:xfrm>
          <a:prstGeom prst="rect">
            <a:avLst/>
          </a:prstGeom>
        </p:spPr>
        <p:txBody>
          <a:bodyPr/>
          <a:lstStyle>
            <a:lvl1pPr marL="0" indent="0">
              <a:buSzTx/>
              <a:buNone/>
            </a:lvl1pPr>
            <a:lvl2pPr marL="0" indent="285750">
              <a:buSzTx/>
              <a:buNone/>
            </a:lvl2pPr>
            <a:lvl3pPr marL="0" indent="577850">
              <a:buSzTx/>
              <a:buNone/>
            </a:lvl3pPr>
            <a:lvl4pPr marL="0" indent="74295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671"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685" name="Group 5"/>
          <p:cNvGrpSpPr/>
          <p:nvPr/>
        </p:nvGrpSpPr>
        <p:grpSpPr>
          <a:xfrm>
            <a:off x="11311010" y="6527385"/>
            <a:ext cx="740367" cy="179272"/>
            <a:chOff x="0" y="0"/>
            <a:chExt cx="740366" cy="179271"/>
          </a:xfrm>
        </p:grpSpPr>
        <p:sp>
          <p:nvSpPr>
            <p:cNvPr id="67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7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8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8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8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8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8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686"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38299262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Half-Screen Image Right">
    <p:bg>
      <p:bgPr>
        <a:solidFill>
          <a:srgbClr val="FFFFFF"/>
        </a:solidFill>
        <a:effectLst/>
      </p:bgPr>
    </p:bg>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137423" y="1951464"/>
            <a:ext cx="4383499" cy="3936380"/>
          </a:xfrm>
          <a:prstGeom prst="rect">
            <a:avLst/>
          </a:prstGeom>
        </p:spPr>
        <p:txBody>
          <a:bodyPr/>
          <a:lstStyle/>
          <a:p>
            <a:r>
              <a:t>Title Text</a:t>
            </a:r>
          </a:p>
        </p:txBody>
      </p:sp>
      <p:sp>
        <p:nvSpPr>
          <p:cNvPr id="694" name="Picture Placeholder 2"/>
          <p:cNvSpPr>
            <a:spLocks noGrp="1"/>
          </p:cNvSpPr>
          <p:nvPr>
            <p:ph type="pic" idx="13"/>
          </p:nvPr>
        </p:nvSpPr>
        <p:spPr>
          <a:xfrm>
            <a:off x="6191250" y="1"/>
            <a:ext cx="6000750" cy="6958360"/>
          </a:xfrm>
          <a:prstGeom prst="rect">
            <a:avLst/>
          </a:prstGeom>
        </p:spPr>
        <p:txBody>
          <a:bodyPr lIns="91439" rIns="91439">
            <a:noAutofit/>
          </a:bodyPr>
          <a:lstStyle/>
          <a:p>
            <a:endParaRPr/>
          </a:p>
        </p:txBody>
      </p:sp>
      <p:sp>
        <p:nvSpPr>
          <p:cNvPr id="695" name="Rectangle 7"/>
          <p:cNvSpPr/>
          <p:nvPr/>
        </p:nvSpPr>
        <p:spPr>
          <a:xfrm>
            <a:off x="0" y="-1"/>
            <a:ext cx="1137424" cy="20072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696"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10" name="Group 5"/>
          <p:cNvGrpSpPr/>
          <p:nvPr/>
        </p:nvGrpSpPr>
        <p:grpSpPr>
          <a:xfrm>
            <a:off x="11311010" y="6527385"/>
            <a:ext cx="740367" cy="179272"/>
            <a:chOff x="0" y="0"/>
            <a:chExt cx="740366" cy="179271"/>
          </a:xfrm>
        </p:grpSpPr>
        <p:sp>
          <p:nvSpPr>
            <p:cNvPr id="69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9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9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0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711"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72799799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Half-Screen Image Left">
    <p:bg>
      <p:bgPr>
        <a:solidFill>
          <a:srgbClr val="FFFFFF"/>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6999875" y="1951464"/>
            <a:ext cx="4383499" cy="3936380"/>
          </a:xfrm>
          <a:prstGeom prst="rect">
            <a:avLst/>
          </a:prstGeom>
        </p:spPr>
        <p:txBody>
          <a:bodyPr/>
          <a:lstStyle/>
          <a:p>
            <a:r>
              <a:t>Title Text</a:t>
            </a:r>
          </a:p>
        </p:txBody>
      </p:sp>
      <p:sp>
        <p:nvSpPr>
          <p:cNvPr id="719" name="Picture Placeholder 2"/>
          <p:cNvSpPr>
            <a:spLocks noGrp="1"/>
          </p:cNvSpPr>
          <p:nvPr>
            <p:ph type="pic" idx="13"/>
          </p:nvPr>
        </p:nvSpPr>
        <p:spPr>
          <a:xfrm>
            <a:off x="0" y="1"/>
            <a:ext cx="6000750" cy="6958360"/>
          </a:xfrm>
          <a:prstGeom prst="rect">
            <a:avLst/>
          </a:prstGeom>
        </p:spPr>
        <p:txBody>
          <a:bodyPr lIns="91439" rIns="91439">
            <a:noAutofit/>
          </a:bodyPr>
          <a:lstStyle/>
          <a:p>
            <a:endParaRPr/>
          </a:p>
        </p:txBody>
      </p:sp>
      <p:grpSp>
        <p:nvGrpSpPr>
          <p:cNvPr id="733" name="Group 4"/>
          <p:cNvGrpSpPr/>
          <p:nvPr/>
        </p:nvGrpSpPr>
        <p:grpSpPr>
          <a:xfrm>
            <a:off x="11311010" y="6527385"/>
            <a:ext cx="740367" cy="179272"/>
            <a:chOff x="0" y="0"/>
            <a:chExt cx="740366" cy="179271"/>
          </a:xfrm>
        </p:grpSpPr>
        <p:sp>
          <p:nvSpPr>
            <p:cNvPr id="72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3"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7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4892044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90"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91"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92"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93"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07" name="Group 47"/>
          <p:cNvGrpSpPr/>
          <p:nvPr/>
        </p:nvGrpSpPr>
        <p:grpSpPr>
          <a:xfrm>
            <a:off x="11311010" y="6527385"/>
            <a:ext cx="740367" cy="179272"/>
            <a:chOff x="0" y="0"/>
            <a:chExt cx="740366" cy="179271"/>
          </a:xfrm>
        </p:grpSpPr>
        <p:sp>
          <p:nvSpPr>
            <p:cNvPr id="9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08"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09"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384530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pic>
        <p:nvPicPr>
          <p:cNvPr id="741" name="Picture 3" descr="Picture 3"/>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742" name="Rectangle 4"/>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743" name="Title Text"/>
          <p:cNvSpPr txBox="1">
            <a:spLocks noGrp="1"/>
          </p:cNvSpPr>
          <p:nvPr>
            <p:ph type="title"/>
          </p:nvPr>
        </p:nvSpPr>
        <p:spPr>
          <a:xfrm>
            <a:off x="946785" y="429272"/>
            <a:ext cx="10311766" cy="974663"/>
          </a:xfrm>
          <a:prstGeom prst="rect">
            <a:avLst/>
          </a:prstGeom>
        </p:spPr>
        <p:txBody>
          <a:bodyPr/>
          <a:lstStyle/>
          <a:p>
            <a:r>
              <a:t>Title Text</a:t>
            </a:r>
          </a:p>
        </p:txBody>
      </p:sp>
      <p:sp>
        <p:nvSpPr>
          <p:cNvPr id="744"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58" name="Group 5"/>
          <p:cNvGrpSpPr/>
          <p:nvPr/>
        </p:nvGrpSpPr>
        <p:grpSpPr>
          <a:xfrm>
            <a:off x="11311010" y="6527385"/>
            <a:ext cx="740367" cy="179272"/>
            <a:chOff x="0" y="0"/>
            <a:chExt cx="740366" cy="179271"/>
          </a:xfrm>
        </p:grpSpPr>
        <p:sp>
          <p:nvSpPr>
            <p:cNvPr id="74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8"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759"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31249079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766"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80" name="Group 2"/>
          <p:cNvGrpSpPr/>
          <p:nvPr/>
        </p:nvGrpSpPr>
        <p:grpSpPr>
          <a:xfrm>
            <a:off x="11311010" y="6527385"/>
            <a:ext cx="740367" cy="179272"/>
            <a:chOff x="0" y="0"/>
            <a:chExt cx="740366" cy="179271"/>
          </a:xfrm>
        </p:grpSpPr>
        <p:sp>
          <p:nvSpPr>
            <p:cNvPr id="76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6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6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7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Tree>
    <p:extLst>
      <p:ext uri="{BB962C8B-B14F-4D97-AF65-F5344CB8AC3E}">
        <p14:creationId xmlns:p14="http://schemas.microsoft.com/office/powerpoint/2010/main" val="328985185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FFFFFF"/>
        </a:solidFill>
        <a:effectLst/>
      </p:bgPr>
    </p:bg>
    <p:spTree>
      <p:nvGrpSpPr>
        <p:cNvPr id="1" name=""/>
        <p:cNvGrpSpPr/>
        <p:nvPr/>
      </p:nvGrpSpPr>
      <p:grpSpPr>
        <a:xfrm>
          <a:off x="0" y="0"/>
          <a:ext cx="0" cy="0"/>
          <a:chOff x="0" y="0"/>
          <a:chExt cx="0" cy="0"/>
        </a:xfrm>
      </p:grpSpPr>
      <p:sp>
        <p:nvSpPr>
          <p:cNvPr id="787" name="Picture Placeholder 4"/>
          <p:cNvSpPr>
            <a:spLocks noGrp="1"/>
          </p:cNvSpPr>
          <p:nvPr>
            <p:ph type="pic" idx="13"/>
          </p:nvPr>
        </p:nvSpPr>
        <p:spPr>
          <a:xfrm>
            <a:off x="0" y="0"/>
            <a:ext cx="12192000" cy="6858000"/>
          </a:xfrm>
          <a:prstGeom prst="rect">
            <a:avLst/>
          </a:prstGeom>
        </p:spPr>
        <p:txBody>
          <a:bodyPr lIns="91439" rIns="91439">
            <a:noAutofit/>
          </a:bodyPr>
          <a:lstStyle/>
          <a:p>
            <a:endParaRPr/>
          </a:p>
        </p:txBody>
      </p:sp>
      <p:grpSp>
        <p:nvGrpSpPr>
          <p:cNvPr id="801" name="Group 2"/>
          <p:cNvGrpSpPr/>
          <p:nvPr/>
        </p:nvGrpSpPr>
        <p:grpSpPr>
          <a:xfrm>
            <a:off x="11311010" y="6527385"/>
            <a:ext cx="740367" cy="179272"/>
            <a:chOff x="0" y="0"/>
            <a:chExt cx="740366" cy="179271"/>
          </a:xfrm>
        </p:grpSpPr>
        <p:sp>
          <p:nvSpPr>
            <p:cNvPr id="78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8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9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80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802" name="Rectangle 17"/>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8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831782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6359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60150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1"/>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2" y="4589466"/>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746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722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5439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52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9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117"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18"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119"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133" name="Group 22"/>
          <p:cNvGrpSpPr/>
          <p:nvPr/>
        </p:nvGrpSpPr>
        <p:grpSpPr>
          <a:xfrm>
            <a:off x="11308073" y="6527386"/>
            <a:ext cx="740367" cy="179272"/>
            <a:chOff x="0" y="0"/>
            <a:chExt cx="740366" cy="179271"/>
          </a:xfrm>
        </p:grpSpPr>
        <p:sp>
          <p:nvSpPr>
            <p:cNvPr id="120"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1"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2"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3"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4"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5"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6"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7"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8"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9"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30"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31"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32"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34"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5"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36"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75061771"/>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8"/>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51546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8"/>
            <a:ext cx="6172201"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8073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3042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671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34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144"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45"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146"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160" name="Group 28"/>
          <p:cNvGrpSpPr/>
          <p:nvPr/>
        </p:nvGrpSpPr>
        <p:grpSpPr>
          <a:xfrm>
            <a:off x="11308073" y="6527386"/>
            <a:ext cx="740367" cy="179272"/>
            <a:chOff x="0" y="0"/>
            <a:chExt cx="740366" cy="179271"/>
          </a:xfrm>
        </p:grpSpPr>
        <p:sp>
          <p:nvSpPr>
            <p:cNvPr id="14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4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4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0"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61"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2"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63"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2706931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40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171"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72"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173"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187" name="Group 28"/>
          <p:cNvGrpSpPr/>
          <p:nvPr/>
        </p:nvGrpSpPr>
        <p:grpSpPr>
          <a:xfrm>
            <a:off x="11308073" y="6527386"/>
            <a:ext cx="740367" cy="179272"/>
            <a:chOff x="0" y="0"/>
            <a:chExt cx="740366" cy="179271"/>
          </a:xfrm>
        </p:grpSpPr>
        <p:sp>
          <p:nvSpPr>
            <p:cNvPr id="1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7"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88"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9"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90"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2193827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1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198"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99"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200"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214" name="Group 28"/>
          <p:cNvGrpSpPr/>
          <p:nvPr/>
        </p:nvGrpSpPr>
        <p:grpSpPr>
          <a:xfrm>
            <a:off x="11308073" y="6527386"/>
            <a:ext cx="740367" cy="179272"/>
            <a:chOff x="0" y="0"/>
            <a:chExt cx="740366" cy="179271"/>
          </a:xfrm>
        </p:grpSpPr>
        <p:sp>
          <p:nvSpPr>
            <p:cNvPr id="201"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2"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3"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4"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5"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6"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7"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8"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09"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10"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11"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12"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13"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21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6"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217"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pPr hangingPunct="0"/>
            <a:endParaRPr kern="0">
              <a:solidFill>
                <a:srgbClr val="212E35"/>
              </a:solidFill>
              <a:latin typeface="Calibri"/>
              <a:sym typeface="Calibri"/>
            </a:endParaRP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3413585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9_Section Slide -2">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6"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277096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234"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35"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236"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237"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51" name="Group 47"/>
          <p:cNvGrpSpPr/>
          <p:nvPr/>
        </p:nvGrpSpPr>
        <p:grpSpPr>
          <a:xfrm>
            <a:off x="11311010" y="6527385"/>
            <a:ext cx="740367" cy="179272"/>
            <a:chOff x="0" y="0"/>
            <a:chExt cx="740366" cy="179271"/>
          </a:xfrm>
        </p:grpSpPr>
        <p:sp>
          <p:nvSpPr>
            <p:cNvPr id="23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3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4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25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252" name="Text Placeholder 2"/>
          <p:cNvSpPr>
            <a:spLocks noGrp="1"/>
          </p:cNvSpPr>
          <p:nvPr>
            <p:ph type="body" sz="quarter" idx="13"/>
          </p:nvPr>
        </p:nvSpPr>
        <p:spPr>
          <a:xfrm>
            <a:off x="1351542" y="4277704"/>
            <a:ext cx="596312" cy="1276351"/>
          </a:xfrm>
          <a:prstGeom prst="rect">
            <a:avLst/>
          </a:prstGeom>
        </p:spPr>
        <p:txBody>
          <a:bodyPr/>
          <a:lstStyle/>
          <a:p>
            <a:pPr marL="0" indent="0" algn="ctr">
              <a:buSzTx/>
              <a:buNone/>
              <a:defRPr sz="5400" b="1">
                <a:solidFill>
                  <a:srgbClr val="FFFFFF"/>
                </a:solidFill>
              </a:defRPr>
            </a:pPr>
            <a:endParaRPr/>
          </a:p>
        </p:txBody>
      </p:sp>
      <p:sp>
        <p:nvSpPr>
          <p:cNvPr id="2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4405137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05BB3"/>
            </a:gs>
            <a:gs pos="74000">
              <a:srgbClr val="114E91"/>
            </a:gs>
          </a:gsLst>
          <a:lin ang="2639999" scaled="0"/>
        </a:gradFill>
        <a:effectLst/>
      </p:bgPr>
    </p:bg>
    <p:spTree>
      <p:nvGrpSpPr>
        <p:cNvPr id="1" name=""/>
        <p:cNvGrpSpPr/>
        <p:nvPr/>
      </p:nvGrpSpPr>
      <p:grpSpPr>
        <a:xfrm>
          <a:off x="0" y="0"/>
          <a:ext cx="0" cy="0"/>
          <a:chOff x="0" y="0"/>
          <a:chExt cx="0" cy="0"/>
        </a:xfrm>
      </p:grpSpPr>
      <p:pic>
        <p:nvPicPr>
          <p:cNvPr id="2" name="Picture 43" descr="Picture 43"/>
          <p:cNvPicPr>
            <a:picLocks noChangeAspect="1"/>
          </p:cNvPicPr>
          <p:nvPr/>
        </p:nvPicPr>
        <p:blipFill>
          <a:blip r:embed="rId34">
            <a:alphaModFix amt="28000"/>
            <a:extLst/>
          </a:blip>
          <a:stretch>
            <a:fillRect/>
          </a:stretch>
        </p:blipFill>
        <p:spPr>
          <a:xfrm>
            <a:off x="0" y="0"/>
            <a:ext cx="12166600" cy="6858000"/>
          </a:xfrm>
          <a:prstGeom prst="rect">
            <a:avLst/>
          </a:prstGeom>
          <a:ln w="12700">
            <a:miter lim="400000"/>
          </a:ln>
        </p:spPr>
      </p:pic>
      <p:sp>
        <p:nvSpPr>
          <p:cNvPr id="3"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18" name="Group 28"/>
          <p:cNvGrpSpPr/>
          <p:nvPr/>
        </p:nvGrpSpPr>
        <p:grpSpPr>
          <a:xfrm>
            <a:off x="11308073" y="6527386"/>
            <a:ext cx="740367" cy="179272"/>
            <a:chOff x="0" y="0"/>
            <a:chExt cx="740366" cy="179271"/>
          </a:xfrm>
        </p:grpSpPr>
        <p:sp>
          <p:nvSpPr>
            <p:cNvPr id="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Title Text</a:t>
            </a:r>
          </a:p>
        </p:txBody>
      </p:sp>
      <p:sp>
        <p:nvSpPr>
          <p:cNvPr id="2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9" rIns="45719" anchor="ctr">
            <a:spAutoFit/>
          </a:bodyPr>
          <a:lstStyle>
            <a:lvl1pPr>
              <a:defRPr sz="1100">
                <a:solidFill>
                  <a:srgbClr val="BFBFBF"/>
                </a:solidFill>
              </a:defRPr>
            </a:lvl1pPr>
          </a:lstStyle>
          <a:p>
            <a:pPr hangingPunct="0"/>
            <a:fld id="{86CB4B4D-7CA3-9044-876B-883B54F8677D}" type="slidenum">
              <a:rPr kern="0">
                <a:latin typeface="Calibri"/>
                <a:sym typeface="Calibri"/>
              </a:rPr>
              <a:pPr hangingPunct="0"/>
              <a:t>‹#›</a:t>
            </a:fld>
            <a:endParaRPr kern="0">
              <a:latin typeface="Calibri"/>
              <a:sym typeface="Calibri"/>
            </a:endParaRPr>
          </a:p>
        </p:txBody>
      </p:sp>
    </p:spTree>
    <p:extLst>
      <p:ext uri="{BB962C8B-B14F-4D97-AF65-F5344CB8AC3E}">
        <p14:creationId xmlns:p14="http://schemas.microsoft.com/office/powerpoint/2010/main" val="338477366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p:titleStyle>
    <p:bodyStyle>
      <a:lvl1pPr marL="228600" marR="0" indent="-2286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latinLnBrk="0">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8"/>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1"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5068C-3A30-4807-A1B4-6CFD37E98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87203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image" Target="../media/image19.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jpe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6.jpeg"/><Relationship Id="rId1" Type="http://schemas.openxmlformats.org/officeDocument/2006/relationships/slideLayout" Target="../slideLayouts/slideLayout20.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75228"/>
            <a:ext cx="12192000" cy="393163"/>
          </a:xfrm>
          <a:prstGeom prst="rect">
            <a:avLst/>
          </a:prstGeom>
          <a:gradFill flip="none" rotWithShape="1">
            <a:gsLst>
              <a:gs pos="2655">
                <a:srgbClr val="006BC4"/>
              </a:gs>
              <a:gs pos="46000">
                <a:srgbClr val="0082EF"/>
              </a:gs>
              <a:gs pos="100000">
                <a:srgbClr val="57D3FF"/>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2">
              <a:solidFill>
                <a:prstClr val="white"/>
              </a:solidFill>
            </a:endParaRPr>
          </a:p>
        </p:txBody>
      </p:sp>
      <p:pic>
        <p:nvPicPr>
          <p:cNvPr id="1026" name="Picture 2" descr="Image result for micro foc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88" y="233916"/>
            <a:ext cx="1805521" cy="4362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2888" y="3615330"/>
            <a:ext cx="5337793" cy="1200329"/>
          </a:xfrm>
          <a:prstGeom prst="rect">
            <a:avLst/>
          </a:prstGeom>
          <a:noFill/>
          <a:effectLst>
            <a:outerShdw blurRad="50800" dist="38100" dir="10800000" algn="r" rotWithShape="0">
              <a:prstClr val="black">
                <a:alpha val="40000"/>
              </a:prstClr>
            </a:outerShdw>
          </a:effectLst>
        </p:spPr>
        <p:txBody>
          <a:bodyPr wrap="square" rtlCol="0">
            <a:spAutoFit/>
          </a:bodyPr>
          <a:lstStyle>
            <a:defPPr>
              <a:defRPr lang="en-US"/>
            </a:defPPr>
            <a:lvl1pPr>
              <a:defRPr sz="2400" b="1">
                <a:solidFill>
                  <a:prstClr val="black"/>
                </a:solidFill>
                <a:latin typeface="Arial" panose="020B0604020202020204" pitchFamily="34" charset="0"/>
                <a:cs typeface="Arial" panose="020B0604020202020204" pitchFamily="34" charset="0"/>
              </a:defRPr>
            </a:lvl1pPr>
          </a:lstStyle>
          <a:p>
            <a:r>
              <a:rPr lang="en-US" dirty="0"/>
              <a:t>Gil Aizenband</a:t>
            </a:r>
          </a:p>
          <a:p>
            <a:r>
              <a:rPr lang="en-US" dirty="0"/>
              <a:t>Information Security </a:t>
            </a:r>
            <a:r>
              <a:rPr lang="en-US" dirty="0" smtClean="0"/>
              <a:t>Consultant</a:t>
            </a:r>
            <a:endParaRPr lang="en-US" dirty="0"/>
          </a:p>
          <a:p>
            <a:endParaRPr lang="en-US" dirty="0"/>
          </a:p>
        </p:txBody>
      </p:sp>
      <p:sp>
        <p:nvSpPr>
          <p:cNvPr id="21" name="Title 1"/>
          <p:cNvSpPr txBox="1">
            <a:spLocks/>
          </p:cNvSpPr>
          <p:nvPr/>
        </p:nvSpPr>
        <p:spPr>
          <a:xfrm>
            <a:off x="263464" y="2034077"/>
            <a:ext cx="9672772" cy="1122014"/>
          </a:xfrm>
          <a:prstGeom prst="rect">
            <a:avLst/>
          </a:prstGeom>
          <a:effectLst>
            <a:outerShdw blurRad="50800" dist="38100" dir="13500000" algn="br"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7AD6"/>
                </a:solidFill>
                <a:latin typeface="Arial" panose="020B0604020202020204" pitchFamily="34" charset="0"/>
                <a:cs typeface="Arial" panose="020B0604020202020204" pitchFamily="34" charset="0"/>
              </a:rPr>
              <a:t>Cross Site Scripting (XSS)</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1011" t="2701"/>
          <a:stretch/>
        </p:blipFill>
        <p:spPr>
          <a:xfrm>
            <a:off x="10600390" y="5751411"/>
            <a:ext cx="1439211" cy="723817"/>
          </a:xfrm>
          <a:prstGeom prst="rect">
            <a:avLst/>
          </a:prstGeom>
        </p:spPr>
      </p:pic>
      <p:pic>
        <p:nvPicPr>
          <p:cNvPr id="3" name="Picture 2" descr="palantir logo n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150" y="5751411"/>
            <a:ext cx="1089050" cy="61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6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Payloads and Locations</a:t>
            </a:r>
            <a:endParaRPr lang="en-US" dirty="0"/>
          </a:p>
        </p:txBody>
      </p:sp>
      <p:sp>
        <p:nvSpPr>
          <p:cNvPr id="3" name="Text Placeholder 2"/>
          <p:cNvSpPr>
            <a:spLocks noGrp="1"/>
          </p:cNvSpPr>
          <p:nvPr>
            <p:ph type="body" idx="1"/>
          </p:nvPr>
        </p:nvSpPr>
        <p:spPr/>
        <p:txBody>
          <a:bodyPr>
            <a:normAutofit/>
          </a:bodyPr>
          <a:lstStyle/>
          <a:p>
            <a:r>
              <a:rPr lang="en-US" dirty="0"/>
              <a:t>Style properties</a:t>
            </a:r>
          </a:p>
          <a:p>
            <a:pPr marL="385762" lvl="2" indent="0">
              <a:buNone/>
            </a:pPr>
            <a:r>
              <a:rPr lang="en-US" i="1" dirty="0"/>
              <a:t>&lt;div Style=“&lt;%= </a:t>
            </a:r>
            <a:r>
              <a:rPr lang="en-US" dirty="0" err="1">
                <a:solidFill>
                  <a:srgbClr val="005A9E"/>
                </a:solidFill>
              </a:rPr>
              <a:t>userValue</a:t>
            </a:r>
            <a:r>
              <a:rPr lang="en-US" i="1" dirty="0"/>
              <a:t>%&gt;”&gt;</a:t>
            </a:r>
            <a:endParaRPr lang="en-US" dirty="0"/>
          </a:p>
          <a:p>
            <a:pPr marL="385762" lvl="2" indent="0">
              <a:buNone/>
            </a:pPr>
            <a:r>
              <a:rPr lang="en-US" dirty="0" err="1">
                <a:solidFill>
                  <a:srgbClr val="005A9E"/>
                </a:solidFill>
              </a:rPr>
              <a:t>userValue</a:t>
            </a:r>
            <a:r>
              <a:rPr lang="en-US" i="1" dirty="0"/>
              <a:t>= “</a:t>
            </a:r>
            <a:r>
              <a:rPr lang="en-US" i="1" dirty="0">
                <a:solidFill>
                  <a:srgbClr val="FF0000"/>
                </a:solidFill>
              </a:rPr>
              <a:t>behavior: </a:t>
            </a:r>
            <a:r>
              <a:rPr lang="en-US" i="1" dirty="0" err="1">
                <a:solidFill>
                  <a:srgbClr val="FF0000"/>
                </a:solidFill>
              </a:rPr>
              <a:t>url</a:t>
            </a:r>
            <a:r>
              <a:rPr lang="en-US" i="1" dirty="0">
                <a:solidFill>
                  <a:srgbClr val="FF0000"/>
                </a:solidFill>
              </a:rPr>
              <a:t>(http://attacker.com/</a:t>
            </a:r>
            <a:r>
              <a:rPr lang="en-US" i="1" dirty="0" err="1">
                <a:solidFill>
                  <a:srgbClr val="FF0000"/>
                </a:solidFill>
              </a:rPr>
              <a:t>xss.htc</a:t>
            </a:r>
            <a:r>
              <a:rPr lang="en-US" i="1" dirty="0">
                <a:solidFill>
                  <a:srgbClr val="FF0000"/>
                </a:solidFill>
              </a:rPr>
              <a:t>);</a:t>
            </a:r>
            <a:r>
              <a:rPr lang="en-US" i="1" dirty="0"/>
              <a:t>”</a:t>
            </a:r>
            <a:endParaRPr lang="en-US" dirty="0"/>
          </a:p>
          <a:p>
            <a:r>
              <a:rPr lang="en-US" dirty="0"/>
              <a:t>HTML Headers –e.g. link, xml, style</a:t>
            </a:r>
          </a:p>
          <a:p>
            <a:pPr marL="385762" lvl="2" indent="0">
              <a:buNone/>
            </a:pPr>
            <a:r>
              <a:rPr lang="en-US" i="1" dirty="0"/>
              <a:t>&lt;link </a:t>
            </a:r>
            <a:r>
              <a:rPr lang="en-US" i="1" dirty="0" err="1"/>
              <a:t>rel</a:t>
            </a:r>
            <a:r>
              <a:rPr lang="en-US" i="1" dirty="0"/>
              <a:t>=“stylesheet” </a:t>
            </a:r>
            <a:r>
              <a:rPr lang="en-US" i="1" dirty="0" err="1"/>
              <a:t>href</a:t>
            </a:r>
            <a:r>
              <a:rPr lang="en-US" i="1" dirty="0"/>
              <a:t>=&lt;%= </a:t>
            </a:r>
            <a:r>
              <a:rPr lang="en-US" dirty="0" err="1">
                <a:solidFill>
                  <a:srgbClr val="005A9E"/>
                </a:solidFill>
              </a:rPr>
              <a:t>userValue</a:t>
            </a:r>
            <a:r>
              <a:rPr lang="en-US" i="1" dirty="0"/>
              <a:t>%&gt; &gt;</a:t>
            </a:r>
            <a:endParaRPr lang="en-US" dirty="0"/>
          </a:p>
          <a:p>
            <a:pPr marL="385762" lvl="2" indent="0">
              <a:buNone/>
            </a:pPr>
            <a:r>
              <a:rPr lang="en-US" dirty="0" err="1">
                <a:solidFill>
                  <a:srgbClr val="005A9E"/>
                </a:solidFill>
              </a:rPr>
              <a:t>userValue</a:t>
            </a:r>
            <a:r>
              <a:rPr lang="en-US" i="1" dirty="0"/>
              <a:t>= “</a:t>
            </a:r>
            <a:r>
              <a:rPr lang="en-US" i="1" dirty="0">
                <a:solidFill>
                  <a:srgbClr val="FF0000"/>
                </a:solidFill>
              </a:rPr>
              <a:t>http://attacker.com/xss.js</a:t>
            </a:r>
            <a:r>
              <a:rPr lang="en-US" i="1" dirty="0"/>
              <a:t>”</a:t>
            </a:r>
            <a:endParaRPr lang="en-US" dirty="0"/>
          </a:p>
          <a:p>
            <a:r>
              <a:rPr lang="en-US" dirty="0"/>
              <a:t>Meta Header</a:t>
            </a:r>
          </a:p>
          <a:p>
            <a:pPr marL="385762" lvl="2" indent="0">
              <a:buNone/>
            </a:pPr>
            <a:r>
              <a:rPr lang="en-US" i="1" dirty="0"/>
              <a:t>&lt;meta http-</a:t>
            </a:r>
            <a:r>
              <a:rPr lang="en-US" i="1" dirty="0" err="1"/>
              <a:t>Equiv</a:t>
            </a:r>
            <a:r>
              <a:rPr lang="en-US" i="1" dirty="0"/>
              <a:t>=“refresh” content=“0;url=&lt;%= </a:t>
            </a:r>
            <a:r>
              <a:rPr lang="en-US" dirty="0" err="1">
                <a:solidFill>
                  <a:srgbClr val="005A9E"/>
                </a:solidFill>
              </a:rPr>
              <a:t>userValue</a:t>
            </a:r>
            <a:r>
              <a:rPr lang="en-US" i="1" dirty="0"/>
              <a:t>%&gt;”&gt;</a:t>
            </a:r>
            <a:endParaRPr lang="en-US" dirty="0"/>
          </a:p>
          <a:p>
            <a:pPr marL="385762" lvl="2" indent="0">
              <a:buNone/>
            </a:pPr>
            <a:r>
              <a:rPr lang="en-US" dirty="0" err="1">
                <a:solidFill>
                  <a:srgbClr val="005A9E"/>
                </a:solidFill>
              </a:rPr>
              <a:t>userValue</a:t>
            </a:r>
            <a:r>
              <a:rPr lang="en-US" i="1" dirty="0"/>
              <a:t>= “</a:t>
            </a:r>
            <a:r>
              <a:rPr lang="en-US" i="1" dirty="0" err="1">
                <a:solidFill>
                  <a:srgbClr val="FF0000"/>
                </a:solidFill>
              </a:rPr>
              <a:t>javascript:alert</a:t>
            </a:r>
            <a:r>
              <a:rPr lang="en-US" i="1" dirty="0">
                <a:solidFill>
                  <a:srgbClr val="FF0000"/>
                </a:solidFill>
              </a:rPr>
              <a:t>(‘XSS’);</a:t>
            </a:r>
            <a:r>
              <a:rPr lang="en-US" i="1" dirty="0"/>
              <a:t>”</a:t>
            </a: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179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Mitigations</a:t>
            </a:r>
            <a:endParaRPr lang="en-US" dirty="0"/>
          </a:p>
        </p:txBody>
      </p:sp>
      <p:sp>
        <p:nvSpPr>
          <p:cNvPr id="3" name="Text Placeholder 2"/>
          <p:cNvSpPr>
            <a:spLocks noGrp="1"/>
          </p:cNvSpPr>
          <p:nvPr>
            <p:ph type="body" idx="1"/>
          </p:nvPr>
        </p:nvSpPr>
        <p:spPr/>
        <p:txBody>
          <a:bodyPr/>
          <a:lstStyle/>
          <a:p>
            <a:r>
              <a:rPr lang="en-US" dirty="0" smtClean="0"/>
              <a:t>Output Encoding</a:t>
            </a:r>
          </a:p>
          <a:p>
            <a:r>
              <a:rPr lang="en-US" dirty="0" smtClean="0"/>
              <a:t>Input Validation</a:t>
            </a: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8788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Cross Site Scripting Mitigations - </a:t>
            </a:r>
            <a:r>
              <a:rPr lang="en-US" dirty="0"/>
              <a:t>Output </a:t>
            </a:r>
            <a:r>
              <a:rPr lang="en-US" dirty="0" smtClean="0"/>
              <a:t>Encoding</a:t>
            </a:r>
            <a:endParaRPr lang="en-US" dirty="0"/>
          </a:p>
        </p:txBody>
      </p:sp>
      <p:sp>
        <p:nvSpPr>
          <p:cNvPr id="3" name="Text Placeholder 2"/>
          <p:cNvSpPr>
            <a:spLocks noGrp="1"/>
          </p:cNvSpPr>
          <p:nvPr>
            <p:ph type="body" idx="1"/>
          </p:nvPr>
        </p:nvSpPr>
        <p:spPr/>
        <p:txBody>
          <a:bodyPr>
            <a:normAutofit/>
          </a:bodyPr>
          <a:lstStyle/>
          <a:p>
            <a:r>
              <a:rPr lang="en-US" dirty="0" smtClean="0"/>
              <a:t>Convert &amp; to &amp;amp;</a:t>
            </a:r>
          </a:p>
          <a:p>
            <a:r>
              <a:rPr lang="en-US" dirty="0" smtClean="0"/>
              <a:t>Convert &lt; to &amp;</a:t>
            </a:r>
            <a:r>
              <a:rPr lang="en-US" dirty="0" err="1" smtClean="0"/>
              <a:t>lt</a:t>
            </a:r>
            <a:r>
              <a:rPr lang="en-US" dirty="0" smtClean="0"/>
              <a:t>;</a:t>
            </a:r>
          </a:p>
          <a:p>
            <a:r>
              <a:rPr lang="en-US" dirty="0" smtClean="0"/>
              <a:t>Convert &gt; to &amp;</a:t>
            </a:r>
            <a:r>
              <a:rPr lang="en-US" dirty="0" err="1" smtClean="0"/>
              <a:t>gt</a:t>
            </a:r>
            <a:r>
              <a:rPr lang="en-US" dirty="0" smtClean="0"/>
              <a:t>;</a:t>
            </a:r>
          </a:p>
          <a:p>
            <a:r>
              <a:rPr lang="en-US" dirty="0" smtClean="0"/>
              <a:t>Convert “ to &amp;</a:t>
            </a:r>
            <a:r>
              <a:rPr lang="en-US" dirty="0" err="1" smtClean="0"/>
              <a:t>qout</a:t>
            </a:r>
            <a:r>
              <a:rPr lang="en-US" dirty="0" smtClean="0"/>
              <a:t>;</a:t>
            </a:r>
          </a:p>
          <a:p>
            <a:r>
              <a:rPr lang="en-US" dirty="0" smtClean="0"/>
              <a:t>Convert ‘ to &amp;#x27;</a:t>
            </a:r>
          </a:p>
          <a:p>
            <a:r>
              <a:rPr lang="en-US" dirty="0" smtClean="0"/>
              <a:t>Convert / to &amp;#x2F;</a:t>
            </a:r>
          </a:p>
          <a:p>
            <a:r>
              <a:rPr lang="en-US" dirty="0" smtClean="0"/>
              <a:t>Convert ( to &amp;#x40;</a:t>
            </a:r>
          </a:p>
          <a:p>
            <a:r>
              <a:rPr lang="en-US" dirty="0" smtClean="0"/>
              <a:t>Convert ) to &amp;#x41;</a:t>
            </a:r>
          </a:p>
          <a:p>
            <a:r>
              <a:rPr lang="en-US" dirty="0" smtClean="0"/>
              <a:t>Convert % to &amp;#x37;</a:t>
            </a:r>
          </a:p>
          <a:p>
            <a:r>
              <a:rPr lang="en-US" dirty="0" smtClean="0"/>
              <a:t>Convert # to &amp;#x35;</a:t>
            </a: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0405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Cross Site Scripting Mitigations - </a:t>
            </a:r>
            <a:r>
              <a:rPr lang="en-US" dirty="0"/>
              <a:t>Output </a:t>
            </a:r>
            <a:r>
              <a:rPr lang="en-US" dirty="0" smtClean="0"/>
              <a:t>Encoding</a:t>
            </a:r>
            <a:endParaRPr lang="en-US" dirty="0"/>
          </a:p>
        </p:txBody>
      </p:sp>
      <p:sp>
        <p:nvSpPr>
          <p:cNvPr id="3" name="Text Placeholder 2"/>
          <p:cNvSpPr>
            <a:spLocks noGrp="1"/>
          </p:cNvSpPr>
          <p:nvPr>
            <p:ph type="body" idx="1"/>
          </p:nvPr>
        </p:nvSpPr>
        <p:spPr/>
        <p:txBody>
          <a:bodyPr>
            <a:normAutofit lnSpcReduction="10000"/>
          </a:bodyPr>
          <a:lstStyle/>
          <a:p>
            <a:r>
              <a:rPr lang="en-US" b="1" dirty="0" smtClean="0"/>
              <a:t>You must use </a:t>
            </a:r>
            <a:r>
              <a:rPr lang="en-US" b="1" dirty="0">
                <a:solidFill>
                  <a:srgbClr val="FF0000"/>
                </a:solidFill>
              </a:rPr>
              <a:t>OWASP EASPI Encoder</a:t>
            </a:r>
            <a:r>
              <a:rPr lang="en-US" b="1" dirty="0" smtClean="0">
                <a:solidFill>
                  <a:srgbClr val="FF0000"/>
                </a:solidFill>
              </a:rPr>
              <a:t>!</a:t>
            </a:r>
          </a:p>
          <a:p>
            <a:r>
              <a:rPr lang="en-US" b="1" dirty="0" smtClean="0"/>
              <a:t>Use the relevant function according to the relevant part of the application:</a:t>
            </a:r>
            <a:endParaRPr lang="en-US" b="1" dirty="0"/>
          </a:p>
          <a:p>
            <a:r>
              <a:rPr lang="en-US" b="1" dirty="0" smtClean="0"/>
              <a:t>HTML </a:t>
            </a:r>
            <a:r>
              <a:rPr lang="en-US" b="1" dirty="0"/>
              <a:t>Body context ‐ encoding as part of HTML content: </a:t>
            </a:r>
            <a:endParaRPr lang="en-US" b="1" dirty="0" smtClean="0"/>
          </a:p>
          <a:p>
            <a:pPr lvl="1"/>
            <a:r>
              <a:rPr lang="en-US" dirty="0" smtClean="0"/>
              <a:t>String </a:t>
            </a:r>
            <a:r>
              <a:rPr lang="en-US" dirty="0"/>
              <a:t>secured = </a:t>
            </a:r>
            <a:r>
              <a:rPr lang="en-US" dirty="0" err="1"/>
              <a:t>ESAPI.encoder</a:t>
            </a:r>
            <a:r>
              <a:rPr lang="en-US" dirty="0"/>
              <a:t>().</a:t>
            </a:r>
            <a:r>
              <a:rPr lang="en-US" dirty="0" err="1"/>
              <a:t>encodeForHTML</a:t>
            </a:r>
            <a:r>
              <a:rPr lang="en-US" dirty="0"/>
              <a:t>( </a:t>
            </a:r>
            <a:r>
              <a:rPr lang="en-US" dirty="0" err="1"/>
              <a:t>request.getParameter</a:t>
            </a:r>
            <a:r>
              <a:rPr lang="en-US" dirty="0"/>
              <a:t>( "UNTRUSTED" ) </a:t>
            </a:r>
            <a:r>
              <a:rPr lang="en-US" dirty="0" smtClean="0"/>
              <a:t>);</a:t>
            </a:r>
            <a:r>
              <a:rPr lang="en-US" dirty="0"/>
              <a:t/>
            </a:r>
            <a:br>
              <a:rPr lang="en-US" dirty="0"/>
            </a:br>
            <a:r>
              <a:rPr lang="en-US" dirty="0" smtClean="0"/>
              <a:t>&lt;</a:t>
            </a:r>
            <a:r>
              <a:rPr lang="en-US" dirty="0" err="1" smtClean="0"/>
              <a:t>textarea</a:t>
            </a:r>
            <a:r>
              <a:rPr lang="en-US" dirty="0" smtClean="0"/>
              <a:t> </a:t>
            </a:r>
            <a:r>
              <a:rPr lang="en-US" dirty="0"/>
              <a:t>name</a:t>
            </a:r>
            <a:r>
              <a:rPr lang="en-US" dirty="0" smtClean="0"/>
              <a:t>=“text”&gt;&lt;%=</a:t>
            </a:r>
            <a:r>
              <a:rPr lang="en-US" dirty="0"/>
              <a:t>secured </a:t>
            </a:r>
            <a:r>
              <a:rPr lang="en-US" dirty="0" smtClean="0"/>
              <a:t>%&gt;&lt;/</a:t>
            </a:r>
            <a:r>
              <a:rPr lang="en-US" dirty="0" err="1" smtClean="0"/>
              <a:t>textarea</a:t>
            </a:r>
            <a:r>
              <a:rPr lang="en-US" dirty="0" smtClean="0"/>
              <a:t> &gt;</a:t>
            </a:r>
          </a:p>
          <a:p>
            <a:r>
              <a:rPr lang="en-US" b="1" dirty="0"/>
              <a:t>HTML Attributes context ‐ encoding as part of HTML content: </a:t>
            </a:r>
            <a:endParaRPr lang="en-US" b="1" dirty="0" smtClean="0"/>
          </a:p>
          <a:p>
            <a:pPr lvl="1"/>
            <a:r>
              <a:rPr lang="en-US" dirty="0" smtClean="0"/>
              <a:t>String </a:t>
            </a:r>
            <a:r>
              <a:rPr lang="en-US" dirty="0"/>
              <a:t>secured = </a:t>
            </a:r>
            <a:r>
              <a:rPr lang="en-US" dirty="0" err="1"/>
              <a:t>ESAPI.encoder</a:t>
            </a:r>
            <a:r>
              <a:rPr lang="en-US" dirty="0"/>
              <a:t>().</a:t>
            </a:r>
            <a:r>
              <a:rPr lang="en-US" dirty="0" err="1"/>
              <a:t>encodeForHTMLAttribute</a:t>
            </a:r>
            <a:r>
              <a:rPr lang="en-US" dirty="0"/>
              <a:t>( </a:t>
            </a:r>
            <a:r>
              <a:rPr lang="en-US" dirty="0" err="1"/>
              <a:t>request.getParameter</a:t>
            </a:r>
            <a:r>
              <a:rPr lang="en-US" dirty="0"/>
              <a:t>( "UNTRUSTED" ) </a:t>
            </a:r>
            <a:r>
              <a:rPr lang="en-US" dirty="0" smtClean="0"/>
              <a:t>);</a:t>
            </a:r>
            <a:br>
              <a:rPr lang="en-US" dirty="0" smtClean="0"/>
            </a:br>
            <a:r>
              <a:rPr lang="en-US" dirty="0" smtClean="0"/>
              <a:t>&lt;div id=“&lt;% secured %&gt;”&gt;&lt;/div&gt;</a:t>
            </a:r>
          </a:p>
          <a:p>
            <a:r>
              <a:rPr lang="en-US" b="1" dirty="0"/>
              <a:t>Style context ‐ encoding CSS string: </a:t>
            </a:r>
            <a:endParaRPr lang="en-US" b="1" dirty="0" smtClean="0"/>
          </a:p>
          <a:p>
            <a:pPr lvl="1"/>
            <a:r>
              <a:rPr lang="en-US" dirty="0" smtClean="0"/>
              <a:t>String </a:t>
            </a:r>
            <a:r>
              <a:rPr lang="en-US" dirty="0"/>
              <a:t>secured = </a:t>
            </a:r>
            <a:r>
              <a:rPr lang="en-US" dirty="0" err="1"/>
              <a:t>ESAPI.encoder</a:t>
            </a:r>
            <a:r>
              <a:rPr lang="en-US" dirty="0"/>
              <a:t>().</a:t>
            </a:r>
            <a:r>
              <a:rPr lang="en-US" dirty="0" err="1"/>
              <a:t>encodeForCSS</a:t>
            </a:r>
            <a:r>
              <a:rPr lang="en-US" dirty="0"/>
              <a:t>( </a:t>
            </a:r>
            <a:r>
              <a:rPr lang="en-US" dirty="0" err="1"/>
              <a:t>request.getParameter</a:t>
            </a:r>
            <a:r>
              <a:rPr lang="en-US" dirty="0"/>
              <a:t>( "UNTRUSTED" ) </a:t>
            </a:r>
            <a:r>
              <a:rPr lang="en-US" dirty="0" smtClean="0"/>
              <a:t>);</a:t>
            </a:r>
            <a:br>
              <a:rPr lang="en-US" dirty="0" smtClean="0"/>
            </a:br>
            <a:r>
              <a:rPr lang="en-US" dirty="0" smtClean="0"/>
              <a:t>&lt;div style=“width:&lt;%= secured %&gt;”&gt;</a:t>
            </a:r>
          </a:p>
          <a:p>
            <a:pPr lvl="1"/>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63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Cross Site Scripting Mitigations - </a:t>
            </a:r>
            <a:r>
              <a:rPr lang="en-US" dirty="0"/>
              <a:t>Output </a:t>
            </a:r>
            <a:r>
              <a:rPr lang="en-US" dirty="0" smtClean="0"/>
              <a:t>Encoding</a:t>
            </a:r>
            <a:endParaRPr lang="en-US" dirty="0"/>
          </a:p>
        </p:txBody>
      </p:sp>
      <p:sp>
        <p:nvSpPr>
          <p:cNvPr id="3" name="Text Placeholder 2"/>
          <p:cNvSpPr>
            <a:spLocks noGrp="1"/>
          </p:cNvSpPr>
          <p:nvPr>
            <p:ph type="body" idx="1"/>
          </p:nvPr>
        </p:nvSpPr>
        <p:spPr>
          <a:xfrm>
            <a:off x="946784" y="1825625"/>
            <a:ext cx="10518385" cy="4351338"/>
          </a:xfrm>
        </p:spPr>
        <p:txBody>
          <a:bodyPr>
            <a:normAutofit/>
          </a:bodyPr>
          <a:lstStyle/>
          <a:p>
            <a:r>
              <a:rPr lang="en-US" b="1" dirty="0"/>
              <a:t>You must use </a:t>
            </a:r>
            <a:r>
              <a:rPr lang="en-US" b="1" dirty="0">
                <a:solidFill>
                  <a:srgbClr val="FF0000"/>
                </a:solidFill>
              </a:rPr>
              <a:t>OWASP EASPI Encoder</a:t>
            </a:r>
            <a:r>
              <a:rPr lang="en-US" b="1" dirty="0" smtClean="0">
                <a:solidFill>
                  <a:srgbClr val="FF0000"/>
                </a:solidFill>
              </a:rPr>
              <a:t>!</a:t>
            </a:r>
          </a:p>
          <a:p>
            <a:r>
              <a:rPr lang="en-US" b="1" dirty="0"/>
              <a:t>Use the relevant function according to the relevant part of the application</a:t>
            </a:r>
            <a:r>
              <a:rPr lang="en-US" b="1" dirty="0" smtClean="0"/>
              <a:t>:</a:t>
            </a:r>
            <a:endParaRPr lang="en-US" b="1" dirty="0"/>
          </a:p>
          <a:p>
            <a:r>
              <a:rPr lang="en-US" b="1" dirty="0" smtClean="0"/>
              <a:t>Script </a:t>
            </a:r>
            <a:r>
              <a:rPr lang="en-US" b="1" dirty="0"/>
              <a:t>context ‐ encoding for JavaScript: </a:t>
            </a:r>
            <a:endParaRPr lang="en-US" b="1" dirty="0" smtClean="0"/>
          </a:p>
          <a:p>
            <a:pPr lvl="1"/>
            <a:r>
              <a:rPr lang="en-US" dirty="0" smtClean="0"/>
              <a:t>String </a:t>
            </a:r>
            <a:r>
              <a:rPr lang="en-US" dirty="0"/>
              <a:t>secured = </a:t>
            </a:r>
            <a:r>
              <a:rPr lang="en-US" dirty="0" err="1"/>
              <a:t>ESAPI.encoder</a:t>
            </a:r>
            <a:r>
              <a:rPr lang="en-US" dirty="0"/>
              <a:t>().</a:t>
            </a:r>
            <a:r>
              <a:rPr lang="en-US" dirty="0" err="1"/>
              <a:t>encodeForJavaScript</a:t>
            </a:r>
            <a:r>
              <a:rPr lang="en-US" dirty="0"/>
              <a:t>( </a:t>
            </a:r>
            <a:r>
              <a:rPr lang="en-US" dirty="0" err="1"/>
              <a:t>request.getParameter</a:t>
            </a:r>
            <a:r>
              <a:rPr lang="en-US" dirty="0"/>
              <a:t>( "UNTRUSTED" ) );</a:t>
            </a:r>
            <a:br>
              <a:rPr lang="en-US" dirty="0"/>
            </a:br>
            <a:r>
              <a:rPr lang="en-US" dirty="0"/>
              <a:t>&lt;button </a:t>
            </a:r>
            <a:r>
              <a:rPr lang="en-US" dirty="0" err="1"/>
              <a:t>onclick</a:t>
            </a:r>
            <a:r>
              <a:rPr lang="en-US" dirty="0"/>
              <a:t>="alert('&lt;%= secured');"&gt; click me &lt;/button&gt; </a:t>
            </a:r>
          </a:p>
          <a:p>
            <a:r>
              <a:rPr lang="en-US" b="1" dirty="0"/>
              <a:t>URL context ‐ encoding untrusted URL:</a:t>
            </a:r>
          </a:p>
          <a:p>
            <a:pPr lvl="1"/>
            <a:r>
              <a:rPr lang="en-US" dirty="0"/>
              <a:t>String secured = </a:t>
            </a:r>
            <a:r>
              <a:rPr lang="en-US" dirty="0" err="1"/>
              <a:t>ESAPI.encoder</a:t>
            </a:r>
            <a:r>
              <a:rPr lang="en-US" dirty="0"/>
              <a:t>().</a:t>
            </a:r>
            <a:r>
              <a:rPr lang="en-US" dirty="0" err="1"/>
              <a:t>encodeForURL</a:t>
            </a:r>
            <a:r>
              <a:rPr lang="en-US" dirty="0"/>
              <a:t>( </a:t>
            </a:r>
            <a:r>
              <a:rPr lang="en-US" dirty="0" err="1"/>
              <a:t>request.getParameter</a:t>
            </a:r>
            <a:r>
              <a:rPr lang="en-US" dirty="0"/>
              <a:t>("UNTRUSTED" ) </a:t>
            </a:r>
            <a:r>
              <a:rPr lang="en-US" dirty="0" smtClean="0"/>
              <a:t>);</a:t>
            </a:r>
            <a:br>
              <a:rPr lang="en-US" dirty="0" smtClean="0"/>
            </a:br>
            <a:r>
              <a:rPr lang="en-US" dirty="0" smtClean="0"/>
              <a:t>&lt;</a:t>
            </a:r>
            <a:r>
              <a:rPr lang="en-US" dirty="0"/>
              <a:t>a </a:t>
            </a:r>
            <a:r>
              <a:rPr lang="en-US" dirty="0" err="1"/>
              <a:t>href</a:t>
            </a:r>
            <a:r>
              <a:rPr lang="en-US" dirty="0"/>
              <a:t>="/page/&lt;%= secured %&gt;"&gt;</a:t>
            </a:r>
            <a:endParaRPr lang="en-US" dirty="0" smtClean="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115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Site Scripting Mitigations - Input </a:t>
            </a:r>
            <a:r>
              <a:rPr lang="en-US" dirty="0"/>
              <a:t>Validation</a:t>
            </a:r>
            <a:br>
              <a:rPr lang="en-US" dirty="0"/>
            </a:br>
            <a:endParaRPr lang="en-US" dirty="0"/>
          </a:p>
        </p:txBody>
      </p:sp>
      <p:sp>
        <p:nvSpPr>
          <p:cNvPr id="3" name="Text Placeholder 2"/>
          <p:cNvSpPr>
            <a:spLocks noGrp="1"/>
          </p:cNvSpPr>
          <p:nvPr>
            <p:ph type="body" idx="1"/>
          </p:nvPr>
        </p:nvSpPr>
        <p:spPr/>
        <p:txBody>
          <a:bodyPr>
            <a:normAutofit/>
          </a:bodyPr>
          <a:lstStyle/>
          <a:p>
            <a:r>
              <a:rPr lang="en-US" dirty="0" smtClean="0"/>
              <a:t>White List</a:t>
            </a:r>
          </a:p>
          <a:p>
            <a:pPr lvl="1"/>
            <a:r>
              <a:rPr lang="en-US" dirty="0" smtClean="0"/>
              <a:t>Comparing </a:t>
            </a:r>
            <a:r>
              <a:rPr lang="en-US" dirty="0"/>
              <a:t>the input to a list of known “good” </a:t>
            </a:r>
            <a:r>
              <a:rPr lang="en-US" dirty="0" smtClean="0"/>
              <a:t>values</a:t>
            </a:r>
          </a:p>
          <a:p>
            <a:r>
              <a:rPr lang="en-US" dirty="0"/>
              <a:t>Black List</a:t>
            </a:r>
          </a:p>
          <a:p>
            <a:pPr lvl="1"/>
            <a:r>
              <a:rPr lang="en-US" dirty="0"/>
              <a:t>C</a:t>
            </a:r>
            <a:r>
              <a:rPr lang="en-US" dirty="0" smtClean="0"/>
              <a:t>omparing </a:t>
            </a:r>
            <a:r>
              <a:rPr lang="en-US" dirty="0"/>
              <a:t>the input to a list of known “bad” values, trying to identify an attack signature</a:t>
            </a:r>
          </a:p>
          <a:p>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ª××¦××ª ×ª××× × ×¢×××¨ âªblacklist vs whitelistâ¬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75" y="3776662"/>
            <a:ext cx="2200275"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3046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Site Scripting Mitigations - Input </a:t>
            </a:r>
            <a:r>
              <a:rPr lang="en-US" dirty="0"/>
              <a:t>Validation</a:t>
            </a:r>
            <a:br>
              <a:rPr lang="en-US" dirty="0"/>
            </a:br>
            <a:endParaRPr lang="en-US" dirty="0"/>
          </a:p>
        </p:txBody>
      </p:sp>
      <p:sp>
        <p:nvSpPr>
          <p:cNvPr id="3" name="Text Placeholder 2"/>
          <p:cNvSpPr>
            <a:spLocks noGrp="1"/>
          </p:cNvSpPr>
          <p:nvPr>
            <p:ph type="body" idx="1"/>
          </p:nvPr>
        </p:nvSpPr>
        <p:spPr/>
        <p:txBody>
          <a:bodyPr>
            <a:normAutofit/>
          </a:bodyPr>
          <a:lstStyle/>
          <a:p>
            <a:r>
              <a:rPr lang="en-US" dirty="0" smtClean="0"/>
              <a:t>White List – example:</a:t>
            </a:r>
          </a:p>
          <a:p>
            <a:pPr lvl="1"/>
            <a:r>
              <a:rPr lang="en-US" dirty="0">
                <a:solidFill>
                  <a:srgbClr val="007AD6"/>
                </a:solidFill>
              </a:rPr>
              <a:t>^[A-Za-z0-9</a:t>
            </a:r>
            <a:r>
              <a:rPr lang="en-US" dirty="0" smtClean="0">
                <a:solidFill>
                  <a:srgbClr val="007AD6"/>
                </a:solidFill>
              </a:rPr>
              <a:t>._]</a:t>
            </a:r>
          </a:p>
          <a:p>
            <a:pPr marL="0" indent="0">
              <a:buNone/>
            </a:pP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265296" y="2689931"/>
            <a:ext cx="9392961" cy="1981477"/>
          </a:xfrm>
          <a:prstGeom prst="rect">
            <a:avLst/>
          </a:prstGeom>
        </p:spPr>
      </p:pic>
      <p:pic>
        <p:nvPicPr>
          <p:cNvPr id="7" name="Picture 6"/>
          <p:cNvPicPr>
            <a:picLocks noChangeAspect="1"/>
          </p:cNvPicPr>
          <p:nvPr/>
        </p:nvPicPr>
        <p:blipFill>
          <a:blip r:embed="rId5"/>
          <a:stretch>
            <a:fillRect/>
          </a:stretch>
        </p:blipFill>
        <p:spPr>
          <a:xfrm>
            <a:off x="1265296" y="2689930"/>
            <a:ext cx="9373908" cy="1981477"/>
          </a:xfrm>
          <a:prstGeom prst="rect">
            <a:avLst/>
          </a:prstGeom>
        </p:spPr>
      </p:pic>
    </p:spTree>
    <p:extLst>
      <p:ext uri="{BB962C8B-B14F-4D97-AF65-F5344CB8AC3E}">
        <p14:creationId xmlns:p14="http://schemas.microsoft.com/office/powerpoint/2010/main" val="14874584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Site Scripting Mitigations - Input </a:t>
            </a:r>
            <a:r>
              <a:rPr lang="en-US" dirty="0"/>
              <a:t>Validation</a:t>
            </a:r>
            <a:br>
              <a:rPr lang="en-US" dirty="0"/>
            </a:br>
            <a:endParaRPr lang="en-US" dirty="0"/>
          </a:p>
        </p:txBody>
      </p:sp>
      <p:sp>
        <p:nvSpPr>
          <p:cNvPr id="3" name="Text Placeholder 2"/>
          <p:cNvSpPr>
            <a:spLocks noGrp="1"/>
          </p:cNvSpPr>
          <p:nvPr>
            <p:ph type="body" idx="1"/>
          </p:nvPr>
        </p:nvSpPr>
        <p:spPr/>
        <p:txBody>
          <a:bodyPr>
            <a:normAutofit/>
          </a:bodyPr>
          <a:lstStyle/>
          <a:p>
            <a:r>
              <a:rPr lang="en-US" dirty="0" smtClean="0"/>
              <a:t>White List – example:</a:t>
            </a:r>
          </a:p>
          <a:p>
            <a:pPr lvl="1"/>
            <a:r>
              <a:rPr lang="en-US" dirty="0" smtClean="0">
                <a:solidFill>
                  <a:srgbClr val="007AD6"/>
                </a:solidFill>
              </a:rPr>
              <a:t>^[</a:t>
            </a:r>
            <a:r>
              <a:rPr lang="en-US" dirty="0">
                <a:solidFill>
                  <a:srgbClr val="007AD6"/>
                </a:solidFill>
              </a:rPr>
              <a:t>A-</a:t>
            </a:r>
            <a:r>
              <a:rPr lang="en-US" dirty="0" err="1">
                <a:solidFill>
                  <a:srgbClr val="007AD6"/>
                </a:solidFill>
              </a:rPr>
              <a:t>Za</a:t>
            </a:r>
            <a:r>
              <a:rPr lang="en-US" dirty="0">
                <a:solidFill>
                  <a:srgbClr val="007AD6"/>
                </a:solidFill>
              </a:rPr>
              <a:t>-z-_\”. ]{1,50}$</a:t>
            </a:r>
            <a:endParaRPr lang="en-US" dirty="0" smtClean="0">
              <a:solidFill>
                <a:srgbClr val="007AD6"/>
              </a:solidFill>
            </a:endParaRPr>
          </a:p>
          <a:p>
            <a:pPr marL="0" indent="0">
              <a:buNone/>
            </a:pP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37563" y="2590545"/>
            <a:ext cx="10248973" cy="3304374"/>
          </a:xfrm>
          <a:prstGeom prst="rect">
            <a:avLst/>
          </a:prstGeom>
        </p:spPr>
      </p:pic>
      <p:pic>
        <p:nvPicPr>
          <p:cNvPr id="7" name="Picture 6"/>
          <p:cNvPicPr>
            <a:picLocks noChangeAspect="1"/>
          </p:cNvPicPr>
          <p:nvPr/>
        </p:nvPicPr>
        <p:blipFill>
          <a:blip r:embed="rId5"/>
          <a:stretch>
            <a:fillRect/>
          </a:stretch>
        </p:blipFill>
        <p:spPr>
          <a:xfrm>
            <a:off x="637563" y="2590545"/>
            <a:ext cx="10248973" cy="3304374"/>
          </a:xfrm>
          <a:prstGeom prst="rect">
            <a:avLst/>
          </a:prstGeom>
        </p:spPr>
      </p:pic>
    </p:spTree>
    <p:extLst>
      <p:ext uri="{BB962C8B-B14F-4D97-AF65-F5344CB8AC3E}">
        <p14:creationId xmlns:p14="http://schemas.microsoft.com/office/powerpoint/2010/main" val="2340097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Site Scripting Mitigations - Input </a:t>
            </a:r>
            <a:r>
              <a:rPr lang="en-US" dirty="0"/>
              <a:t>Validation</a:t>
            </a:r>
            <a:br>
              <a:rPr lang="en-US" dirty="0"/>
            </a:br>
            <a:endParaRPr lang="en-US" dirty="0"/>
          </a:p>
        </p:txBody>
      </p:sp>
      <p:sp>
        <p:nvSpPr>
          <p:cNvPr id="3" name="Text Placeholder 2"/>
          <p:cNvSpPr>
            <a:spLocks noGrp="1"/>
          </p:cNvSpPr>
          <p:nvPr>
            <p:ph type="body" idx="1"/>
          </p:nvPr>
        </p:nvSpPr>
        <p:spPr>
          <a:xfrm>
            <a:off x="946785" y="1825625"/>
            <a:ext cx="10453854" cy="4351338"/>
          </a:xfrm>
        </p:spPr>
        <p:txBody>
          <a:bodyPr>
            <a:normAutofit/>
          </a:bodyPr>
          <a:lstStyle/>
          <a:p>
            <a:r>
              <a:rPr lang="en-US" dirty="0" smtClean="0"/>
              <a:t>Black List – example:</a:t>
            </a:r>
          </a:p>
          <a:p>
            <a:pPr lvl="1"/>
            <a:r>
              <a:rPr lang="en-US" dirty="0"/>
              <a:t>$pattern = '/&lt;script&gt;|&lt;\/script&gt;/</a:t>
            </a:r>
            <a:r>
              <a:rPr lang="en-US" dirty="0" err="1"/>
              <a:t>i</a:t>
            </a:r>
            <a:r>
              <a:rPr lang="en-US" dirty="0"/>
              <a:t>';</a:t>
            </a:r>
            <a:br>
              <a:rPr lang="en-US" dirty="0"/>
            </a:br>
            <a:r>
              <a:rPr lang="en-US" dirty="0"/>
              <a:t>$replacement = '';</a:t>
            </a:r>
            <a:br>
              <a:rPr lang="en-US" dirty="0"/>
            </a:br>
            <a:r>
              <a:rPr lang="en-US" dirty="0"/>
              <a:t>$</a:t>
            </a:r>
            <a:r>
              <a:rPr lang="en-US" dirty="0" err="1"/>
              <a:t>clean_data</a:t>
            </a:r>
            <a:r>
              <a:rPr lang="en-US" dirty="0"/>
              <a:t>= </a:t>
            </a:r>
            <a:r>
              <a:rPr lang="en-US" dirty="0" err="1"/>
              <a:t>preg_replace</a:t>
            </a:r>
            <a:r>
              <a:rPr lang="en-US" dirty="0"/>
              <a:t>($pattern, $replacement, $</a:t>
            </a:r>
            <a:r>
              <a:rPr lang="en-US" dirty="0" err="1"/>
              <a:t>dirty_data</a:t>
            </a:r>
            <a:r>
              <a:rPr lang="en-US" dirty="0" smtClean="0"/>
              <a:t>);</a:t>
            </a:r>
            <a:br>
              <a:rPr lang="en-US" dirty="0" smtClean="0"/>
            </a:br>
            <a:endParaRPr lang="en-US" dirty="0" smtClean="0"/>
          </a:p>
          <a:p>
            <a:pPr marL="423862" lvl="2" indent="0">
              <a:buNone/>
            </a:pPr>
            <a:r>
              <a:rPr lang="en-US" dirty="0" smtClean="0">
                <a:solidFill>
                  <a:srgbClr val="FF0000"/>
                </a:solidFill>
              </a:rPr>
              <a:t>http</a:t>
            </a:r>
            <a:r>
              <a:rPr lang="en-US" dirty="0">
                <a:solidFill>
                  <a:srgbClr val="FF0000"/>
                </a:solidFill>
              </a:rPr>
              <a:t>://</a:t>
            </a:r>
            <a:r>
              <a:rPr lang="en-US" dirty="0" smtClean="0">
                <a:solidFill>
                  <a:srgbClr val="FF0000"/>
                </a:solidFill>
              </a:rPr>
              <a:t>localhost/javascript/blacklist_test.php?arg</a:t>
            </a:r>
            <a:r>
              <a:rPr lang="en-US" dirty="0">
                <a:solidFill>
                  <a:srgbClr val="FF0000"/>
                </a:solidFill>
              </a:rPr>
              <a:t>=&lt;scrip&lt;script&gt;t&gt;alert('xss')&lt;/sc&lt;/script&gt;ript</a:t>
            </a:r>
            <a:r>
              <a:rPr lang="en-US" dirty="0" smtClean="0">
                <a:solidFill>
                  <a:srgbClr val="FF0000"/>
                </a:solidFill>
              </a:rPr>
              <a:t>&gt;</a:t>
            </a:r>
          </a:p>
          <a:p>
            <a:pPr marL="423862" lvl="2" indent="0">
              <a:buNone/>
            </a:pPr>
            <a:endParaRPr lang="en-US" dirty="0">
              <a:solidFill>
                <a:srgbClr val="FF0000"/>
              </a:solidFill>
            </a:endParaRPr>
          </a:p>
          <a:p>
            <a:pPr marL="0" indent="0">
              <a:buNone/>
            </a:pP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8849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Site Scripting Mitigations - Input </a:t>
            </a:r>
            <a:r>
              <a:rPr lang="en-US" dirty="0"/>
              <a:t>Validation</a:t>
            </a:r>
            <a:br>
              <a:rPr lang="en-US" dirty="0"/>
            </a:br>
            <a:endParaRPr lang="en-US" dirty="0"/>
          </a:p>
        </p:txBody>
      </p:sp>
      <p:sp>
        <p:nvSpPr>
          <p:cNvPr id="3" name="Text Placeholder 2"/>
          <p:cNvSpPr>
            <a:spLocks noGrp="1"/>
          </p:cNvSpPr>
          <p:nvPr>
            <p:ph type="body" idx="1"/>
          </p:nvPr>
        </p:nvSpPr>
        <p:spPr>
          <a:xfrm>
            <a:off x="946785" y="1825625"/>
            <a:ext cx="10453854" cy="4351338"/>
          </a:xfrm>
        </p:spPr>
        <p:txBody>
          <a:bodyPr>
            <a:normAutofit/>
          </a:bodyPr>
          <a:lstStyle/>
          <a:p>
            <a:r>
              <a:rPr lang="en-US" dirty="0" smtClean="0"/>
              <a:t>Black List – example:</a:t>
            </a:r>
          </a:p>
          <a:p>
            <a:pPr lvl="1"/>
            <a:r>
              <a:rPr lang="en-US" dirty="0"/>
              <a:t>$pattern = '/&lt;script&gt;|&lt;\/script&gt;/</a:t>
            </a:r>
            <a:r>
              <a:rPr lang="en-US" dirty="0" err="1"/>
              <a:t>i</a:t>
            </a:r>
            <a:r>
              <a:rPr lang="en-US" dirty="0"/>
              <a:t>';</a:t>
            </a:r>
            <a:br>
              <a:rPr lang="en-US" dirty="0"/>
            </a:br>
            <a:r>
              <a:rPr lang="en-US" dirty="0"/>
              <a:t>$replacement = 'x';</a:t>
            </a:r>
            <a:br>
              <a:rPr lang="en-US" dirty="0"/>
            </a:br>
            <a:r>
              <a:rPr lang="en-US" dirty="0"/>
              <a:t>$</a:t>
            </a:r>
            <a:r>
              <a:rPr lang="en-US" dirty="0" err="1"/>
              <a:t>clean_data</a:t>
            </a:r>
            <a:r>
              <a:rPr lang="en-US" dirty="0"/>
              <a:t>= </a:t>
            </a:r>
            <a:r>
              <a:rPr lang="en-US" dirty="0" err="1"/>
              <a:t>preg_replace</a:t>
            </a:r>
            <a:r>
              <a:rPr lang="en-US" dirty="0"/>
              <a:t>($pattern, $replacement, $</a:t>
            </a:r>
            <a:r>
              <a:rPr lang="en-US" dirty="0" err="1"/>
              <a:t>dirty_data</a:t>
            </a:r>
            <a:r>
              <a:rPr lang="en-US" dirty="0" smtClean="0"/>
              <a:t>);</a:t>
            </a:r>
          </a:p>
          <a:p>
            <a:pPr marL="228600" lvl="1" indent="0">
              <a:buNone/>
            </a:pPr>
            <a:r>
              <a:rPr lang="nb-NO" dirty="0" smtClean="0">
                <a:solidFill>
                  <a:srgbClr val="FF0000"/>
                </a:solidFill>
              </a:rPr>
              <a:t>http</a:t>
            </a:r>
            <a:r>
              <a:rPr lang="nb-NO" dirty="0">
                <a:solidFill>
                  <a:srgbClr val="FF0000"/>
                </a:solidFill>
              </a:rPr>
              <a:t>://localhost/javascript/blacklist_test.php?arg=&lt;img src="" onerror=alert(/xss/)&gt;</a:t>
            </a:r>
            <a:endParaRPr lang="en-US" dirty="0">
              <a:solidFill>
                <a:srgbClr val="FF0000"/>
              </a:solidFill>
            </a:endParaRPr>
          </a:p>
          <a:p>
            <a:pPr marL="228600" lvl="1" indent="0">
              <a:buNone/>
            </a:pPr>
            <a:r>
              <a:rPr lang="en-US" dirty="0" smtClean="0"/>
              <a:t/>
            </a:r>
            <a:br>
              <a:rPr lang="en-US" dirty="0" smtClean="0"/>
            </a:b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1420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Why are we here?</a:t>
            </a:r>
          </a:p>
          <a:p>
            <a:r>
              <a:rPr lang="en-US" dirty="0" smtClean="0"/>
              <a:t>Types of Cross Site Scripting </a:t>
            </a:r>
          </a:p>
          <a:p>
            <a:r>
              <a:rPr lang="en-US" dirty="0"/>
              <a:t>Risks of </a:t>
            </a:r>
            <a:r>
              <a:rPr lang="en-US" dirty="0" smtClean="0"/>
              <a:t>Cross Site Scripting </a:t>
            </a:r>
            <a:endParaRPr lang="en-US" dirty="0"/>
          </a:p>
          <a:p>
            <a:r>
              <a:rPr lang="en-US" dirty="0" smtClean="0"/>
              <a:t>Cross Site Scripting Payloads and Locations</a:t>
            </a:r>
          </a:p>
          <a:p>
            <a:r>
              <a:rPr lang="en-US" dirty="0" smtClean="0"/>
              <a:t>Cross Site Scripting  Mitigations</a:t>
            </a:r>
          </a:p>
          <a:p>
            <a:r>
              <a:rPr lang="en-US" dirty="0" smtClean="0"/>
              <a:t>How to Find Cross Site Scripting  </a:t>
            </a:r>
          </a:p>
          <a:p>
            <a:r>
              <a:rPr lang="en-US" dirty="0" smtClean="0"/>
              <a:t>Demo</a:t>
            </a:r>
          </a:p>
        </p:txBody>
      </p:sp>
      <p:pic>
        <p:nvPicPr>
          <p:cNvPr id="4" name="Picture 3"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64536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a:t>
            </a:r>
            <a:r>
              <a:rPr lang="en-US" dirty="0"/>
              <a:t>Mitigations - Input Validation</a:t>
            </a:r>
          </a:p>
        </p:txBody>
      </p:sp>
      <p:sp>
        <p:nvSpPr>
          <p:cNvPr id="3" name="Text Placeholder 2"/>
          <p:cNvSpPr>
            <a:spLocks noGrp="1"/>
          </p:cNvSpPr>
          <p:nvPr>
            <p:ph type="body" idx="1"/>
          </p:nvPr>
        </p:nvSpPr>
        <p:spPr/>
        <p:txBody>
          <a:bodyPr>
            <a:normAutofit/>
          </a:bodyPr>
          <a:lstStyle/>
          <a:p>
            <a:pPr marL="0" indent="0">
              <a:buNone/>
            </a:pPr>
            <a:endParaRPr lang="en-US" dirty="0"/>
          </a:p>
        </p:txBody>
      </p:sp>
      <p:pic>
        <p:nvPicPr>
          <p:cNvPr id="7" name="Picture 6"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946785" y="1104970"/>
            <a:ext cx="9015308" cy="5071993"/>
          </a:xfrm>
          <a:prstGeom prst="rect">
            <a:avLst/>
          </a:prstGeom>
        </p:spPr>
      </p:pic>
      <p:sp>
        <p:nvSpPr>
          <p:cNvPr id="6" name="Rounded Rectangle 5"/>
          <p:cNvSpPr/>
          <p:nvPr/>
        </p:nvSpPr>
        <p:spPr>
          <a:xfrm>
            <a:off x="6585358" y="1107347"/>
            <a:ext cx="3380763" cy="5069616"/>
          </a:xfrm>
          <a:prstGeom prst="round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212E35"/>
              </a:solidFill>
              <a:effectLst/>
              <a:uFillTx/>
              <a:latin typeface="+mj-lt"/>
              <a:ea typeface="+mj-ea"/>
              <a:cs typeface="+mj-cs"/>
              <a:sym typeface="Calibri"/>
            </a:endParaRPr>
          </a:p>
        </p:txBody>
      </p:sp>
      <p:sp>
        <p:nvSpPr>
          <p:cNvPr id="11" name="Rounded Rectangle 10"/>
          <p:cNvSpPr/>
          <p:nvPr/>
        </p:nvSpPr>
        <p:spPr>
          <a:xfrm>
            <a:off x="4674066" y="1104970"/>
            <a:ext cx="3380763" cy="5069616"/>
          </a:xfrm>
          <a:prstGeom prst="round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212E35"/>
              </a:solidFill>
              <a:effectLst/>
              <a:uFillTx/>
              <a:latin typeface="+mj-lt"/>
              <a:ea typeface="+mj-ea"/>
              <a:cs typeface="+mj-cs"/>
              <a:sym typeface="Calibri"/>
            </a:endParaRPr>
          </a:p>
        </p:txBody>
      </p:sp>
    </p:spTree>
    <p:extLst>
      <p:ext uri="{BB962C8B-B14F-4D97-AF65-F5344CB8AC3E}">
        <p14:creationId xmlns:p14="http://schemas.microsoft.com/office/powerpoint/2010/main" val="41590025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a:t>
            </a:r>
            <a:r>
              <a:rPr lang="en-US" dirty="0"/>
              <a:t>Mitigations - Input Validation</a:t>
            </a:r>
          </a:p>
        </p:txBody>
      </p:sp>
      <p:sp>
        <p:nvSpPr>
          <p:cNvPr id="3" name="Text Placeholder 2"/>
          <p:cNvSpPr>
            <a:spLocks noGrp="1"/>
          </p:cNvSpPr>
          <p:nvPr>
            <p:ph type="body" idx="1"/>
          </p:nvPr>
        </p:nvSpPr>
        <p:spPr/>
        <p:txBody>
          <a:bodyPr>
            <a:normAutofit/>
          </a:bodyPr>
          <a:lstStyle/>
          <a:p>
            <a:r>
              <a:rPr lang="en-US" dirty="0"/>
              <a:t>Constrain  </a:t>
            </a:r>
          </a:p>
          <a:p>
            <a:pPr lvl="1"/>
            <a:r>
              <a:rPr lang="en-US" dirty="0"/>
              <a:t>Should implement a mechanism which perform the following tests:</a:t>
            </a:r>
          </a:p>
          <a:p>
            <a:pPr lvl="2"/>
            <a:r>
              <a:rPr lang="en-US" dirty="0"/>
              <a:t>Type of the input (String, Number, etc.)</a:t>
            </a:r>
          </a:p>
          <a:p>
            <a:pPr lvl="2"/>
            <a:r>
              <a:rPr lang="en-US" dirty="0"/>
              <a:t>Size of the input (Range of numbers, length of string, etc.)</a:t>
            </a:r>
          </a:p>
          <a:p>
            <a:pPr lvl="2"/>
            <a:r>
              <a:rPr lang="en-US" dirty="0"/>
              <a:t>Those tests should be configured to be strict, defining the legal characters (White list)</a:t>
            </a:r>
          </a:p>
          <a:p>
            <a:pPr marL="0" indent="0">
              <a:buNone/>
            </a:pPr>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52764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a:t>
            </a:r>
            <a:r>
              <a:rPr lang="en-US" dirty="0"/>
              <a:t>Mitigations - Input Validation</a:t>
            </a:r>
          </a:p>
        </p:txBody>
      </p:sp>
      <p:sp>
        <p:nvSpPr>
          <p:cNvPr id="3" name="Text Placeholder 2"/>
          <p:cNvSpPr>
            <a:spLocks noGrp="1"/>
          </p:cNvSpPr>
          <p:nvPr>
            <p:ph type="body" idx="1"/>
          </p:nvPr>
        </p:nvSpPr>
        <p:spPr/>
        <p:txBody>
          <a:bodyPr>
            <a:normAutofit/>
          </a:bodyPr>
          <a:lstStyle/>
          <a:p>
            <a:r>
              <a:rPr lang="en-US" dirty="0"/>
              <a:t>Reject </a:t>
            </a:r>
          </a:p>
          <a:p>
            <a:pPr lvl="1"/>
            <a:r>
              <a:rPr lang="en-US" dirty="0"/>
              <a:t>Special characters in the </a:t>
            </a:r>
            <a:r>
              <a:rPr lang="en-US" dirty="0" err="1"/>
              <a:t>url</a:t>
            </a:r>
            <a:endParaRPr lang="en-US" dirty="0"/>
          </a:p>
          <a:p>
            <a:pPr lvl="1"/>
            <a:r>
              <a:rPr lang="en-US" dirty="0"/>
              <a:t>HTML commands</a:t>
            </a:r>
          </a:p>
          <a:p>
            <a:pPr lvl="1"/>
            <a:r>
              <a:rPr lang="en-US" dirty="0" err="1"/>
              <a:t>Javascript</a:t>
            </a:r>
            <a:r>
              <a:rPr lang="en-US" dirty="0"/>
              <a:t> commands</a:t>
            </a:r>
          </a:p>
          <a:p>
            <a:pPr lvl="1"/>
            <a:r>
              <a:rPr lang="en-US" dirty="0"/>
              <a:t>VBScript commands</a:t>
            </a:r>
          </a:p>
          <a:p>
            <a:r>
              <a:rPr lang="en-US" dirty="0" smtClean="0">
                <a:solidFill>
                  <a:srgbClr val="FF0000"/>
                </a:solidFill>
              </a:rPr>
              <a:t>Every </a:t>
            </a:r>
            <a:r>
              <a:rPr lang="en-US" dirty="0">
                <a:solidFill>
                  <a:srgbClr val="FF0000"/>
                </a:solidFill>
              </a:rPr>
              <a:t>input must be validated!!!</a:t>
            </a:r>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5290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a:t>
            </a:r>
            <a:r>
              <a:rPr lang="en-US" dirty="0"/>
              <a:t>Mitigations - Input Validation</a:t>
            </a:r>
          </a:p>
        </p:txBody>
      </p:sp>
      <p:sp>
        <p:nvSpPr>
          <p:cNvPr id="3" name="Text Placeholder 2"/>
          <p:cNvSpPr>
            <a:spLocks noGrp="1"/>
          </p:cNvSpPr>
          <p:nvPr>
            <p:ph type="body" idx="1"/>
          </p:nvPr>
        </p:nvSpPr>
        <p:spPr/>
        <p:txBody>
          <a:bodyPr>
            <a:normAutofit/>
          </a:bodyPr>
          <a:lstStyle/>
          <a:p>
            <a:r>
              <a:rPr lang="en-US" dirty="0"/>
              <a:t>Sanitize – HTML Encode</a:t>
            </a:r>
          </a:p>
          <a:p>
            <a:pPr lvl="1"/>
            <a:r>
              <a:rPr lang="en-US" dirty="0"/>
              <a:t>&lt;script&gt; = &amp;</a:t>
            </a:r>
            <a:r>
              <a:rPr lang="en-US" dirty="0" err="1"/>
              <a:t>lt;script&amp;gt</a:t>
            </a:r>
            <a:r>
              <a:rPr lang="en-US" dirty="0"/>
              <a:t>;</a:t>
            </a:r>
          </a:p>
          <a:p>
            <a:pPr lvl="1"/>
            <a:r>
              <a:rPr lang="en-US" dirty="0"/>
              <a:t>&lt;</a:t>
            </a:r>
            <a:r>
              <a:rPr lang="en-US" dirty="0" err="1"/>
              <a:t>img</a:t>
            </a:r>
            <a:r>
              <a:rPr lang="en-US" dirty="0"/>
              <a:t>&gt; = &amp;</a:t>
            </a:r>
            <a:r>
              <a:rPr lang="en-US" dirty="0" err="1"/>
              <a:t>lt;img&amp;gt</a:t>
            </a:r>
            <a:r>
              <a:rPr lang="en-US" dirty="0"/>
              <a:t>;</a:t>
            </a:r>
          </a:p>
          <a:p>
            <a:pPr lvl="1"/>
            <a:r>
              <a:rPr lang="en-US" dirty="0" err="1"/>
              <a:t>javascript:alert</a:t>
            </a:r>
            <a:r>
              <a:rPr lang="en-US" dirty="0"/>
              <a:t>('XSS') = </a:t>
            </a:r>
            <a:r>
              <a:rPr lang="en-US" dirty="0" err="1"/>
              <a:t>javascript:alert</a:t>
            </a:r>
            <a:r>
              <a:rPr lang="en-US" dirty="0"/>
              <a:t>('XSS')</a:t>
            </a: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8456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a:t>
            </a:r>
            <a:r>
              <a:rPr lang="en-US" dirty="0"/>
              <a:t>Mitigations </a:t>
            </a:r>
            <a:r>
              <a:rPr lang="en-US" dirty="0" smtClean="0"/>
              <a:t>- Summary</a:t>
            </a:r>
            <a:endParaRPr lang="en-US" dirty="0"/>
          </a:p>
        </p:txBody>
      </p:sp>
      <p:sp>
        <p:nvSpPr>
          <p:cNvPr id="3" name="Text Placeholder 2"/>
          <p:cNvSpPr>
            <a:spLocks noGrp="1"/>
          </p:cNvSpPr>
          <p:nvPr>
            <p:ph type="body" idx="1"/>
          </p:nvPr>
        </p:nvSpPr>
        <p:spPr/>
        <p:txBody>
          <a:bodyPr>
            <a:normAutofit/>
          </a:bodyPr>
          <a:lstStyle/>
          <a:p>
            <a:r>
              <a:rPr lang="en-GB" dirty="0"/>
              <a:t>Encode all dynamic output before returning it to the client </a:t>
            </a:r>
            <a:r>
              <a:rPr lang="en-GB" dirty="0" smtClean="0"/>
              <a:t>browser</a:t>
            </a:r>
          </a:p>
          <a:p>
            <a:r>
              <a:rPr lang="en-US" dirty="0" smtClean="0"/>
              <a:t>Reduce </a:t>
            </a:r>
            <a:r>
              <a:rPr lang="en-US" dirty="0"/>
              <a:t>as much as possible the use of input received by the </a:t>
            </a:r>
            <a:r>
              <a:rPr lang="en-US" dirty="0" smtClean="0"/>
              <a:t>user</a:t>
            </a:r>
            <a:endParaRPr lang="en-US" dirty="0"/>
          </a:p>
          <a:p>
            <a:r>
              <a:rPr lang="en-US" dirty="0"/>
              <a:t>Validate every input received from the </a:t>
            </a:r>
            <a:r>
              <a:rPr lang="en-US" dirty="0" smtClean="0"/>
              <a:t>user</a:t>
            </a:r>
            <a:endParaRPr lang="en-US" dirty="0"/>
          </a:p>
          <a:p>
            <a:r>
              <a:rPr lang="en-US" dirty="0"/>
              <a:t>Validation checks should take place on server side as well as on the client </a:t>
            </a:r>
            <a:r>
              <a:rPr lang="en-US" dirty="0" smtClean="0"/>
              <a:t>side</a:t>
            </a:r>
            <a:endParaRPr lang="en-US" dirty="0"/>
          </a:p>
          <a:p>
            <a:r>
              <a:rPr lang="en-US" dirty="0" smtClean="0"/>
              <a:t>Defense </a:t>
            </a:r>
            <a:r>
              <a:rPr lang="en-US" dirty="0"/>
              <a:t>in depth</a:t>
            </a:r>
          </a:p>
          <a:p>
            <a:pPr lvl="1"/>
            <a:r>
              <a:rPr lang="en-US" dirty="0" smtClean="0"/>
              <a:t>Constrain</a:t>
            </a:r>
          </a:p>
          <a:p>
            <a:pPr lvl="1"/>
            <a:r>
              <a:rPr lang="en-US" dirty="0" smtClean="0"/>
              <a:t>Reject</a:t>
            </a:r>
          </a:p>
          <a:p>
            <a:pPr lvl="1"/>
            <a:r>
              <a:rPr lang="en-US" dirty="0" smtClean="0"/>
              <a:t>Sanitize</a:t>
            </a: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164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381803" y="2649415"/>
            <a:ext cx="4824352" cy="1263162"/>
          </a:xfrm>
          <a:prstGeom prst="rect">
            <a:avLst/>
          </a:prstGeom>
          <a:effectLst>
            <a:outerShdw blurRad="50800" dist="38100" dir="13500000" algn="br"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dirty="0" smtClean="0">
                <a:solidFill>
                  <a:srgbClr val="007AD6"/>
                </a:solidFill>
                <a:latin typeface="Arial" panose="020B0604020202020204" pitchFamily="34" charset="0"/>
                <a:cs typeface="Arial" panose="020B0604020202020204" pitchFamily="34" charset="0"/>
              </a:rPr>
              <a:t>DEMO</a:t>
            </a:r>
            <a:endParaRPr lang="en-US" sz="8000" b="1" dirty="0">
              <a:solidFill>
                <a:srgbClr val="007AD6"/>
              </a:solidFill>
              <a:latin typeface="Arial" panose="020B0604020202020204" pitchFamily="34" charset="0"/>
              <a:cs typeface="Arial" panose="020B0604020202020204" pitchFamily="34" charset="0"/>
            </a:endParaRP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69338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a:t>
            </a:r>
            <a:r>
              <a:rPr lang="en-US" dirty="0" smtClean="0"/>
              <a:t>Cross Site Scripting - Filter </a:t>
            </a:r>
            <a:r>
              <a:rPr lang="en-US" dirty="0"/>
              <a:t>Bypass</a:t>
            </a:r>
          </a:p>
        </p:txBody>
      </p:sp>
      <p:sp>
        <p:nvSpPr>
          <p:cNvPr id="3" name="Text Placeholder 2"/>
          <p:cNvSpPr>
            <a:spLocks noGrp="1"/>
          </p:cNvSpPr>
          <p:nvPr>
            <p:ph type="body" idx="1"/>
          </p:nvPr>
        </p:nvSpPr>
        <p:spPr>
          <a:xfrm>
            <a:off x="946785" y="1664024"/>
            <a:ext cx="10311766" cy="4351338"/>
          </a:xfrm>
        </p:spPr>
        <p:txBody>
          <a:bodyPr>
            <a:normAutofit/>
          </a:bodyPr>
          <a:lstStyle/>
          <a:p>
            <a:r>
              <a:rPr lang="en-US" dirty="0" err="1"/>
              <a:t>HTMLEncode</a:t>
            </a:r>
            <a:r>
              <a:rPr lang="en-US" dirty="0"/>
              <a:t> – does not help:</a:t>
            </a:r>
          </a:p>
          <a:p>
            <a:pPr lvl="1"/>
            <a:r>
              <a:rPr lang="en-US" dirty="0"/>
              <a:t>Unquoted Attribute values</a:t>
            </a:r>
          </a:p>
          <a:p>
            <a:pPr marL="423862" lvl="2" indent="0">
              <a:buNone/>
            </a:pPr>
            <a:r>
              <a:rPr lang="en-US" i="1" dirty="0"/>
              <a:t>  &lt;input value=&lt;%= </a:t>
            </a:r>
            <a:r>
              <a:rPr lang="en-US" i="1" dirty="0" err="1"/>
              <a:t>HTMLEncode</a:t>
            </a:r>
            <a:r>
              <a:rPr lang="en-US" i="1" dirty="0"/>
              <a:t>(</a:t>
            </a:r>
            <a:r>
              <a:rPr lang="en-US" sz="2200" dirty="0" err="1">
                <a:solidFill>
                  <a:srgbClr val="005A9E"/>
                </a:solidFill>
              </a:rPr>
              <a:t>userValue</a:t>
            </a:r>
            <a:r>
              <a:rPr lang="en-US" i="1" dirty="0"/>
              <a:t>) %&gt; &gt;</a:t>
            </a:r>
            <a:endParaRPr lang="en-US" dirty="0"/>
          </a:p>
          <a:p>
            <a:pPr marL="423862" lvl="2" indent="0">
              <a:buNone/>
            </a:pPr>
            <a:r>
              <a:rPr lang="en-US" i="1" dirty="0"/>
              <a:t>  </a:t>
            </a:r>
            <a:r>
              <a:rPr lang="en-US" sz="2200" dirty="0" err="1">
                <a:solidFill>
                  <a:srgbClr val="005A9E"/>
                </a:solidFill>
              </a:rPr>
              <a:t>userValue</a:t>
            </a:r>
            <a:r>
              <a:rPr lang="en-US" i="1" dirty="0"/>
              <a:t>= “a </a:t>
            </a:r>
            <a:r>
              <a:rPr lang="en-US" i="1" dirty="0" err="1">
                <a:solidFill>
                  <a:srgbClr val="FF0000"/>
                </a:solidFill>
              </a:rPr>
              <a:t>onclick</a:t>
            </a:r>
            <a:r>
              <a:rPr lang="en-US" i="1" dirty="0">
                <a:solidFill>
                  <a:srgbClr val="FF0000"/>
                </a:solidFill>
              </a:rPr>
              <a:t>=alert(‘XSS’)</a:t>
            </a:r>
            <a:r>
              <a:rPr lang="en-US" i="1" dirty="0"/>
              <a:t>”</a:t>
            </a:r>
            <a:endParaRPr lang="en-US" dirty="0"/>
          </a:p>
          <a:p>
            <a:pPr marL="190500" lvl="1" indent="0">
              <a:buNone/>
            </a:pPr>
            <a:r>
              <a:rPr lang="en-US" i="1" dirty="0"/>
              <a:t>      Result: &lt;input value=a </a:t>
            </a:r>
            <a:r>
              <a:rPr lang="en-US" i="1" dirty="0" err="1">
                <a:solidFill>
                  <a:srgbClr val="FF0000"/>
                </a:solidFill>
              </a:rPr>
              <a:t>onclick</a:t>
            </a:r>
            <a:r>
              <a:rPr lang="en-US" i="1" dirty="0">
                <a:solidFill>
                  <a:srgbClr val="FF0000"/>
                </a:solidFill>
              </a:rPr>
              <a:t>=‘alert(`XSS`)’ </a:t>
            </a:r>
            <a:r>
              <a:rPr lang="en-US" i="1" dirty="0"/>
              <a:t>&gt;</a:t>
            </a:r>
            <a:endParaRPr lang="en-US" dirty="0"/>
          </a:p>
          <a:p>
            <a:r>
              <a:rPr lang="en-US" dirty="0"/>
              <a:t>Script Content</a:t>
            </a:r>
          </a:p>
          <a:p>
            <a:pPr lvl="1"/>
            <a:r>
              <a:rPr lang="en-US" dirty="0"/>
              <a:t>In script: </a:t>
            </a:r>
          </a:p>
          <a:p>
            <a:pPr marL="0" indent="0">
              <a:buNone/>
            </a:pPr>
            <a:r>
              <a:rPr lang="en-US" i="1" dirty="0"/>
              <a:t>	</a:t>
            </a:r>
            <a:r>
              <a:rPr lang="en-US" i="1" dirty="0" err="1"/>
              <a:t>document.title</a:t>
            </a:r>
            <a:r>
              <a:rPr lang="en-US" i="1" dirty="0"/>
              <a:t>= ‘&lt;%= </a:t>
            </a:r>
            <a:r>
              <a:rPr lang="en-US" i="1" dirty="0" err="1"/>
              <a:t>HTMLEncode</a:t>
            </a:r>
            <a:r>
              <a:rPr lang="en-US" i="1" dirty="0"/>
              <a:t>(</a:t>
            </a:r>
            <a:r>
              <a:rPr lang="en-US" sz="2200" dirty="0" err="1">
                <a:solidFill>
                  <a:srgbClr val="005A9E"/>
                </a:solidFill>
              </a:rPr>
              <a:t>userValue</a:t>
            </a:r>
            <a:r>
              <a:rPr lang="en-US" i="1" dirty="0"/>
              <a:t>) %&gt;’;</a:t>
            </a:r>
            <a:endParaRPr lang="en-US" dirty="0"/>
          </a:p>
          <a:p>
            <a:pPr marL="0" indent="0">
              <a:buNone/>
            </a:pPr>
            <a:r>
              <a:rPr lang="en-US" i="1" dirty="0"/>
              <a:t>	</a:t>
            </a:r>
            <a:r>
              <a:rPr lang="en-US" sz="2200" dirty="0" err="1">
                <a:solidFill>
                  <a:srgbClr val="005A9E"/>
                </a:solidFill>
              </a:rPr>
              <a:t>userValue</a:t>
            </a:r>
            <a:r>
              <a:rPr lang="en-US" i="1" dirty="0"/>
              <a:t>= “a</a:t>
            </a:r>
            <a:r>
              <a:rPr lang="en-US" i="1" dirty="0">
                <a:solidFill>
                  <a:srgbClr val="FF0000"/>
                </a:solidFill>
              </a:rPr>
              <a:t>’; alert(‘XSS’); //</a:t>
            </a:r>
            <a:r>
              <a:rPr lang="en-US" i="1" dirty="0"/>
              <a:t>”</a:t>
            </a:r>
            <a:endParaRPr lang="en-US" dirty="0"/>
          </a:p>
          <a:p>
            <a:pPr lvl="1"/>
            <a:r>
              <a:rPr lang="en-US" dirty="0" smtClean="0"/>
              <a:t>Result: </a:t>
            </a:r>
            <a:r>
              <a:rPr lang="en-US" i="1" dirty="0" err="1" smtClean="0"/>
              <a:t>document.title</a:t>
            </a:r>
            <a:r>
              <a:rPr lang="en-US" i="1" dirty="0"/>
              <a:t>= ‘a’; alert(‘XSS’); //’;</a:t>
            </a:r>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111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a:t>
            </a:r>
            <a:r>
              <a:rPr lang="en-US" dirty="0" smtClean="0"/>
              <a:t>Cross Site Scripting </a:t>
            </a:r>
            <a:r>
              <a:rPr lang="en-US" dirty="0"/>
              <a:t>- Filter Bypass</a:t>
            </a:r>
          </a:p>
        </p:txBody>
      </p:sp>
      <p:sp>
        <p:nvSpPr>
          <p:cNvPr id="3" name="Text Placeholder 2"/>
          <p:cNvSpPr>
            <a:spLocks noGrp="1"/>
          </p:cNvSpPr>
          <p:nvPr>
            <p:ph type="body" idx="1"/>
          </p:nvPr>
        </p:nvSpPr>
        <p:spPr>
          <a:xfrm>
            <a:off x="946785" y="1403935"/>
            <a:ext cx="10577000" cy="4899953"/>
          </a:xfrm>
        </p:spPr>
        <p:txBody>
          <a:bodyPr>
            <a:normAutofit fontScale="92500" lnSpcReduction="20000"/>
          </a:bodyPr>
          <a:lstStyle/>
          <a:p>
            <a:endParaRPr lang="en-US" dirty="0"/>
          </a:p>
          <a:p>
            <a:r>
              <a:rPr lang="en-US" dirty="0"/>
              <a:t>Expressions</a:t>
            </a:r>
          </a:p>
          <a:p>
            <a:pPr marL="385762" lvl="2" indent="0">
              <a:buNone/>
            </a:pPr>
            <a:r>
              <a:rPr lang="en-US" i="1" dirty="0"/>
              <a:t>&lt;DIV STYLE="</a:t>
            </a:r>
            <a:r>
              <a:rPr lang="en-US" i="1" dirty="0">
                <a:solidFill>
                  <a:srgbClr val="FF0000"/>
                </a:solidFill>
              </a:rPr>
              <a:t>width: expression( alert('XSS') );</a:t>
            </a:r>
            <a:r>
              <a:rPr lang="en-US" i="1" dirty="0"/>
              <a:t>"&gt;</a:t>
            </a:r>
          </a:p>
          <a:p>
            <a:pPr lvl="1"/>
            <a:r>
              <a:rPr lang="en-US" dirty="0"/>
              <a:t>Keyword “expression” can also be escaped</a:t>
            </a:r>
          </a:p>
          <a:p>
            <a:pPr lvl="3"/>
            <a:r>
              <a:rPr lang="en-US" dirty="0"/>
              <a:t>With comment:</a:t>
            </a:r>
            <a:br>
              <a:rPr lang="en-US" dirty="0"/>
            </a:br>
            <a:r>
              <a:rPr lang="en-US" dirty="0"/>
              <a:t>	</a:t>
            </a:r>
            <a:r>
              <a:rPr lang="en-US" i="1" dirty="0"/>
              <a:t>&lt;IMG STYLE="</a:t>
            </a:r>
            <a:r>
              <a:rPr lang="en-US" i="1" dirty="0" err="1">
                <a:solidFill>
                  <a:srgbClr val="FF0000"/>
                </a:solidFill>
              </a:rPr>
              <a:t>xss:expr</a:t>
            </a:r>
            <a:r>
              <a:rPr lang="en-US" i="1" dirty="0">
                <a:solidFill>
                  <a:srgbClr val="FF0000"/>
                </a:solidFill>
              </a:rPr>
              <a:t>/* XSS */</a:t>
            </a:r>
            <a:r>
              <a:rPr lang="en-US" i="1" dirty="0" err="1">
                <a:solidFill>
                  <a:srgbClr val="FF0000"/>
                </a:solidFill>
              </a:rPr>
              <a:t>ession</a:t>
            </a:r>
            <a:r>
              <a:rPr lang="en-US" i="1" dirty="0">
                <a:solidFill>
                  <a:srgbClr val="FF0000"/>
                </a:solidFill>
              </a:rPr>
              <a:t>( alert('XSS') )"</a:t>
            </a:r>
            <a:r>
              <a:rPr lang="en-US" i="1" dirty="0"/>
              <a:t>&gt;</a:t>
            </a:r>
            <a:endParaRPr lang="en-US" dirty="0"/>
          </a:p>
          <a:p>
            <a:pPr lvl="3"/>
            <a:r>
              <a:rPr lang="en-US" dirty="0"/>
              <a:t>Further obfuscation:</a:t>
            </a:r>
          </a:p>
          <a:p>
            <a:pPr marL="571500" lvl="3" indent="0">
              <a:buNone/>
            </a:pPr>
            <a:r>
              <a:rPr lang="en-US" i="1" dirty="0"/>
              <a:t>	</a:t>
            </a:r>
            <a:r>
              <a:rPr lang="en-US" i="1" dirty="0" err="1"/>
              <a:t>exp</a:t>
            </a:r>
            <a:r>
              <a:rPr lang="en-US" i="1" dirty="0"/>
              <a:t>/*&lt;A STYLE='</a:t>
            </a:r>
            <a:r>
              <a:rPr lang="en-US" i="1" dirty="0">
                <a:solidFill>
                  <a:srgbClr val="FF0000"/>
                </a:solidFill>
              </a:rPr>
              <a:t>no\</a:t>
            </a:r>
            <a:r>
              <a:rPr lang="en-US" i="1" dirty="0" err="1">
                <a:solidFill>
                  <a:srgbClr val="FF0000"/>
                </a:solidFill>
              </a:rPr>
              <a:t>xss:noxss</a:t>
            </a:r>
            <a:r>
              <a:rPr lang="en-US" i="1" dirty="0">
                <a:solidFill>
                  <a:srgbClr val="FF0000"/>
                </a:solidFill>
              </a:rPr>
              <a:t>("*//*"); </a:t>
            </a:r>
            <a:r>
              <a:rPr lang="en-US" i="1" dirty="0" err="1">
                <a:solidFill>
                  <a:srgbClr val="FF0000"/>
                </a:solidFill>
              </a:rPr>
              <a:t>xss</a:t>
            </a:r>
            <a:r>
              <a:rPr lang="en-US" i="1" dirty="0">
                <a:solidFill>
                  <a:srgbClr val="FF0000"/>
                </a:solidFill>
              </a:rPr>
              <a:t>:&amp;#101;x&amp;#x2F;*XSS*//*/*/</a:t>
            </a:r>
            <a:r>
              <a:rPr lang="en-US" i="1" dirty="0" err="1">
                <a:solidFill>
                  <a:srgbClr val="FF0000"/>
                </a:solidFill>
              </a:rPr>
              <a:t>pression</a:t>
            </a:r>
            <a:r>
              <a:rPr lang="en-US" i="1" dirty="0">
                <a:solidFill>
                  <a:srgbClr val="FF0000"/>
                </a:solidFill>
              </a:rPr>
              <a:t>(alert("XSS"))</a:t>
            </a:r>
            <a:r>
              <a:rPr lang="en-US" i="1" dirty="0"/>
              <a:t>'&gt;</a:t>
            </a:r>
            <a:endParaRPr lang="en-US" dirty="0"/>
          </a:p>
          <a:p>
            <a:r>
              <a:rPr lang="en-US" dirty="0"/>
              <a:t>Comments</a:t>
            </a:r>
          </a:p>
          <a:p>
            <a:pPr lvl="1"/>
            <a:r>
              <a:rPr lang="en-US" dirty="0"/>
              <a:t>Script won’t run inside comments, right?</a:t>
            </a:r>
          </a:p>
          <a:p>
            <a:pPr marL="228600" lvl="1" indent="0">
              <a:buNone/>
            </a:pPr>
            <a:r>
              <a:rPr lang="en-US" i="1" dirty="0"/>
              <a:t>     &lt;!--&lt;script&gt;alert(‘XSS’)&lt;/script&gt; --&gt;</a:t>
            </a:r>
            <a:endParaRPr lang="en-US" dirty="0"/>
          </a:p>
          <a:p>
            <a:pPr lvl="1"/>
            <a:r>
              <a:rPr lang="en-US" dirty="0"/>
              <a:t>Wrong!</a:t>
            </a:r>
          </a:p>
          <a:p>
            <a:pPr marL="423862" lvl="2" indent="0">
              <a:buNone/>
            </a:pPr>
            <a:r>
              <a:rPr lang="en-US" i="1" dirty="0"/>
              <a:t>&lt;!--[if </a:t>
            </a:r>
            <a:r>
              <a:rPr lang="en-US" i="1" dirty="0" err="1"/>
              <a:t>gteIE</a:t>
            </a:r>
            <a:r>
              <a:rPr lang="en-US" i="1" dirty="0"/>
              <a:t> 4]&gt;</a:t>
            </a:r>
            <a:r>
              <a:rPr lang="en-US" i="1" dirty="0">
                <a:solidFill>
                  <a:srgbClr val="FF0000"/>
                </a:solidFill>
              </a:rPr>
              <a:t>&lt;SCRIPT&gt;alert('XSS');&lt;/SCRIPT&gt;</a:t>
            </a:r>
          </a:p>
          <a:p>
            <a:pPr marL="423862" lvl="2" indent="0">
              <a:buNone/>
            </a:pPr>
            <a:r>
              <a:rPr lang="en-US" i="1" dirty="0"/>
              <a:t>&lt;![</a:t>
            </a:r>
            <a:r>
              <a:rPr lang="en-US" i="1" dirty="0" err="1"/>
              <a:t>endif</a:t>
            </a:r>
            <a:r>
              <a:rPr lang="en-US" i="1" dirty="0" smtClean="0"/>
              <a:t>]--&gt;</a:t>
            </a:r>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5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a:t>
            </a:r>
            <a:r>
              <a:rPr lang="en-US" dirty="0" smtClean="0"/>
              <a:t>Cross Site Scripting </a:t>
            </a:r>
            <a:r>
              <a:rPr lang="en-US" dirty="0"/>
              <a:t>- Filter Bypass</a:t>
            </a:r>
          </a:p>
        </p:txBody>
      </p:sp>
      <p:sp>
        <p:nvSpPr>
          <p:cNvPr id="3" name="Text Placeholder 2"/>
          <p:cNvSpPr>
            <a:spLocks noGrp="1"/>
          </p:cNvSpPr>
          <p:nvPr>
            <p:ph type="body" idx="1"/>
          </p:nvPr>
        </p:nvSpPr>
        <p:spPr/>
        <p:txBody>
          <a:bodyPr>
            <a:normAutofit/>
          </a:bodyPr>
          <a:lstStyle/>
          <a:p>
            <a:r>
              <a:rPr lang="en-US" dirty="0"/>
              <a:t>Meta tags</a:t>
            </a:r>
          </a:p>
          <a:p>
            <a:pPr lvl="1"/>
            <a:r>
              <a:rPr lang="en-US" dirty="0"/>
              <a:t>Refresh</a:t>
            </a:r>
          </a:p>
          <a:p>
            <a:pPr marL="423862" lvl="2" indent="0">
              <a:buNone/>
            </a:pPr>
            <a:r>
              <a:rPr lang="en-US" i="1" dirty="0"/>
              <a:t>&lt;META HTTP-EQUIV="refresh" CONTENT="0</a:t>
            </a:r>
            <a:r>
              <a:rPr lang="en-US" i="1" dirty="0">
                <a:solidFill>
                  <a:srgbClr val="FF0000"/>
                </a:solidFill>
              </a:rPr>
              <a:t>;url=</a:t>
            </a:r>
            <a:r>
              <a:rPr lang="en-US" i="1" dirty="0" err="1">
                <a:solidFill>
                  <a:srgbClr val="FF0000"/>
                </a:solidFill>
              </a:rPr>
              <a:t>javascript:alert</a:t>
            </a:r>
            <a:r>
              <a:rPr lang="en-US" i="1" dirty="0">
                <a:solidFill>
                  <a:srgbClr val="FF0000"/>
                </a:solidFill>
              </a:rPr>
              <a:t>('XSS');</a:t>
            </a:r>
            <a:r>
              <a:rPr lang="en-US" i="1" dirty="0"/>
              <a:t>"&gt;</a:t>
            </a:r>
            <a:endParaRPr lang="en-US" dirty="0"/>
          </a:p>
          <a:p>
            <a:pPr lvl="1"/>
            <a:r>
              <a:rPr lang="en-US" dirty="0"/>
              <a:t>Double URL</a:t>
            </a:r>
          </a:p>
          <a:p>
            <a:pPr marL="423862" lvl="2" indent="0">
              <a:buNone/>
            </a:pPr>
            <a:r>
              <a:rPr lang="en-US" i="1" dirty="0"/>
              <a:t>&lt;META HTTP-EQUIV="refresh" CONTENT="0</a:t>
            </a:r>
            <a:r>
              <a:rPr lang="en-US" i="1" dirty="0">
                <a:solidFill>
                  <a:srgbClr val="FF0000"/>
                </a:solidFill>
              </a:rPr>
              <a:t>; </a:t>
            </a:r>
          </a:p>
          <a:p>
            <a:pPr marL="423862" lvl="2" indent="0">
              <a:buNone/>
            </a:pPr>
            <a:r>
              <a:rPr lang="en-US" i="1" dirty="0">
                <a:solidFill>
                  <a:srgbClr val="FF0000"/>
                </a:solidFill>
              </a:rPr>
              <a:t>URL=http://;URL=javascript:alert('XSS');</a:t>
            </a:r>
            <a:r>
              <a:rPr lang="en-US" i="1" dirty="0"/>
              <a:t>"&gt;</a:t>
            </a:r>
            <a:endParaRPr lang="en-US" dirty="0"/>
          </a:p>
          <a:p>
            <a:pPr lvl="1"/>
            <a:r>
              <a:rPr lang="en-US" dirty="0"/>
              <a:t>Data directive</a:t>
            </a:r>
          </a:p>
          <a:p>
            <a:pPr marL="423862" lvl="2" indent="0">
              <a:buNone/>
            </a:pPr>
            <a:r>
              <a:rPr lang="en-US" i="1" dirty="0"/>
              <a:t>&lt;META HTTP-EQUIV="refresh" CONTENT="0</a:t>
            </a:r>
            <a:r>
              <a:rPr lang="en-US" i="1" dirty="0">
                <a:solidFill>
                  <a:srgbClr val="FF0000"/>
                </a:solidFill>
              </a:rPr>
              <a:t>;url=</a:t>
            </a:r>
            <a:r>
              <a:rPr lang="en-US" i="1" dirty="0" err="1">
                <a:solidFill>
                  <a:srgbClr val="FF0000"/>
                </a:solidFill>
              </a:rPr>
              <a:t>data:text</a:t>
            </a:r>
            <a:r>
              <a:rPr lang="en-US" i="1">
                <a:solidFill>
                  <a:srgbClr val="FF0000"/>
                </a:solidFill>
              </a:rPr>
              <a:t>/html;base64,PHNjcmlwdD5hbGVydCgnWFNTJyk8L3NjcmlwdD4K</a:t>
            </a:r>
            <a:r>
              <a:rPr lang="en-US" i="1" smtClean="0"/>
              <a:t>"&gt;</a:t>
            </a:r>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469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a:t>
            </a:r>
            <a:r>
              <a:rPr lang="en-US" dirty="0" smtClean="0"/>
              <a:t>Cross Site Scripting - </a:t>
            </a:r>
            <a:r>
              <a:rPr lang="en-US" dirty="0"/>
              <a:t>Filter Bypass</a:t>
            </a:r>
          </a:p>
        </p:txBody>
      </p:sp>
      <p:sp>
        <p:nvSpPr>
          <p:cNvPr id="3" name="Text Placeholder 2"/>
          <p:cNvSpPr>
            <a:spLocks noGrp="1"/>
          </p:cNvSpPr>
          <p:nvPr>
            <p:ph type="body" idx="1"/>
          </p:nvPr>
        </p:nvSpPr>
        <p:spPr/>
        <p:txBody>
          <a:bodyPr>
            <a:normAutofit/>
          </a:bodyPr>
          <a:lstStyle/>
          <a:p>
            <a:r>
              <a:rPr lang="en-US" dirty="0" smtClean="0"/>
              <a:t>Cookies</a:t>
            </a:r>
          </a:p>
          <a:p>
            <a:pPr marL="190500" lvl="1" indent="0">
              <a:buNone/>
            </a:pPr>
            <a:r>
              <a:rPr lang="en-US" i="1" dirty="0" smtClean="0"/>
              <a:t>&lt;META HTTP-EQUIV="Set-Cookie" </a:t>
            </a:r>
          </a:p>
          <a:p>
            <a:pPr marL="190500" lvl="1" indent="0">
              <a:buNone/>
            </a:pPr>
            <a:r>
              <a:rPr lang="en-US" i="1" dirty="0" smtClean="0"/>
              <a:t>Content="USERID=</a:t>
            </a:r>
            <a:r>
              <a:rPr lang="en-US" i="1" dirty="0" smtClean="0">
                <a:solidFill>
                  <a:srgbClr val="FF0000"/>
                </a:solidFill>
              </a:rPr>
              <a:t>&amp;</a:t>
            </a:r>
            <a:r>
              <a:rPr lang="en-US" i="1" dirty="0" err="1" smtClean="0">
                <a:solidFill>
                  <a:srgbClr val="FF0000"/>
                </a:solidFill>
              </a:rPr>
              <a:t>lt;SCRIPT&amp;gt;alert</a:t>
            </a:r>
            <a:r>
              <a:rPr lang="en-US" i="1" dirty="0" smtClean="0">
                <a:solidFill>
                  <a:srgbClr val="FF0000"/>
                </a:solidFill>
              </a:rPr>
              <a:t>('XSS')&amp;</a:t>
            </a:r>
            <a:r>
              <a:rPr lang="en-US" i="1" dirty="0" err="1" smtClean="0">
                <a:solidFill>
                  <a:srgbClr val="FF0000"/>
                </a:solidFill>
              </a:rPr>
              <a:t>lt</a:t>
            </a:r>
            <a:r>
              <a:rPr lang="en-US" i="1" dirty="0" smtClean="0">
                <a:solidFill>
                  <a:srgbClr val="FF0000"/>
                </a:solidFill>
              </a:rPr>
              <a:t>;/</a:t>
            </a:r>
            <a:r>
              <a:rPr lang="en-US" i="1" dirty="0" err="1" smtClean="0">
                <a:solidFill>
                  <a:srgbClr val="FF0000"/>
                </a:solidFill>
              </a:rPr>
              <a:t>SCRIPT&amp;gt</a:t>
            </a:r>
            <a:r>
              <a:rPr lang="en-US" i="1" dirty="0" smtClean="0">
                <a:solidFill>
                  <a:srgbClr val="FF0000"/>
                </a:solidFill>
              </a:rPr>
              <a:t>;</a:t>
            </a:r>
            <a:r>
              <a:rPr lang="en-US" i="1" dirty="0" smtClean="0"/>
              <a:t>"&gt;</a:t>
            </a:r>
          </a:p>
          <a:p>
            <a:r>
              <a:rPr lang="en-US" dirty="0"/>
              <a:t>XML Islands </a:t>
            </a:r>
          </a:p>
          <a:p>
            <a:pPr marL="190500" lvl="1" indent="0">
              <a:buNone/>
            </a:pPr>
            <a:r>
              <a:rPr lang="en-US" i="1" dirty="0"/>
              <a:t>       &lt;SPAN DATASRC="</a:t>
            </a:r>
            <a:r>
              <a:rPr lang="en-US" i="1" dirty="0">
                <a:solidFill>
                  <a:srgbClr val="FF0000"/>
                </a:solidFill>
              </a:rPr>
              <a:t>#</a:t>
            </a:r>
            <a:r>
              <a:rPr lang="en-US" i="1" dirty="0" err="1">
                <a:solidFill>
                  <a:srgbClr val="FF0000"/>
                </a:solidFill>
              </a:rPr>
              <a:t>xss</a:t>
            </a:r>
            <a:r>
              <a:rPr lang="en-US" i="1" dirty="0">
                <a:solidFill>
                  <a:srgbClr val="FF0000"/>
                </a:solidFill>
              </a:rPr>
              <a:t>" DATAFLD="B" DATAFORMATAS="HTML</a:t>
            </a:r>
            <a:r>
              <a:rPr lang="en-US" i="1" dirty="0"/>
              <a:t>"&gt;</a:t>
            </a:r>
            <a:endParaRPr lang="en-US" dirty="0"/>
          </a:p>
          <a:p>
            <a:pPr marL="190500" lvl="1" indent="0">
              <a:buNone/>
            </a:pPr>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8244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1354" y="964734"/>
            <a:ext cx="8120543" cy="3061982"/>
          </a:xfrm>
          <a:prstGeom prst="rect">
            <a:avLst/>
          </a:prstGeom>
          <a:effectLst>
            <a:outerShdw blurRad="50800" dist="38100" dir="13500000" algn="br"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dirty="0" smtClean="0">
                <a:solidFill>
                  <a:srgbClr val="007AD6"/>
                </a:solidFill>
                <a:latin typeface="Arial" panose="020B0604020202020204" pitchFamily="34" charset="0"/>
                <a:cs typeface="Arial" panose="020B0604020202020204" pitchFamily="34" charset="0"/>
              </a:rPr>
              <a:t>You must ask questions!</a:t>
            </a:r>
            <a:endParaRPr lang="en-US" sz="8000" b="1" dirty="0">
              <a:solidFill>
                <a:srgbClr val="007AD6"/>
              </a:solidFill>
              <a:latin typeface="Arial" panose="020B0604020202020204" pitchFamily="34" charset="0"/>
              <a:cs typeface="Arial" panose="020B0604020202020204" pitchFamily="34" charset="0"/>
            </a:endParaRP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900" y="4026716"/>
            <a:ext cx="4743450" cy="2428875"/>
          </a:xfrm>
          <a:prstGeom prst="rect">
            <a:avLst/>
          </a:prstGeom>
        </p:spPr>
      </p:pic>
    </p:spTree>
    <p:extLst>
      <p:ext uri="{BB962C8B-B14F-4D97-AF65-F5344CB8AC3E}">
        <p14:creationId xmlns:p14="http://schemas.microsoft.com/office/powerpoint/2010/main" val="126611754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normAutofit/>
          </a:bodyPr>
          <a:lstStyle/>
          <a:p>
            <a:r>
              <a:rPr lang="en-US" dirty="0"/>
              <a:t>Stored Cross Site Scripting  (Persistent)</a:t>
            </a:r>
          </a:p>
          <a:p>
            <a:r>
              <a:rPr lang="en-US" dirty="0" smtClean="0"/>
              <a:t>Reflected </a:t>
            </a:r>
            <a:r>
              <a:rPr lang="en-US" dirty="0"/>
              <a:t>Cross Site Scripting </a:t>
            </a:r>
            <a:endParaRPr lang="en-US" dirty="0" smtClean="0"/>
          </a:p>
          <a:p>
            <a:r>
              <a:rPr lang="en-US" dirty="0" smtClean="0"/>
              <a:t>Output Encoding</a:t>
            </a:r>
          </a:p>
          <a:p>
            <a:pPr lvl="1"/>
            <a:r>
              <a:rPr lang="en-US" dirty="0" smtClean="0"/>
              <a:t>Because you don’t control </a:t>
            </a:r>
            <a:r>
              <a:rPr lang="en-US" dirty="0"/>
              <a:t>the source of the information that you get when you present it</a:t>
            </a:r>
          </a:p>
          <a:p>
            <a:r>
              <a:rPr lang="en-US" dirty="0"/>
              <a:t>Input Validation</a:t>
            </a:r>
          </a:p>
          <a:p>
            <a:pPr marL="0" indent="0">
              <a:buNone/>
            </a:pPr>
            <a:endParaRPr lang="en-US" dirty="0" smtClean="0"/>
          </a:p>
          <a:p>
            <a:pPr marL="0" indent="0">
              <a:buNone/>
            </a:pPr>
            <a:endParaRPr lang="en-US" dirty="0"/>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170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75228"/>
            <a:ext cx="12192000" cy="393163"/>
          </a:xfrm>
          <a:prstGeom prst="rect">
            <a:avLst/>
          </a:prstGeom>
          <a:gradFill flip="none" rotWithShape="1">
            <a:gsLst>
              <a:gs pos="2655">
                <a:srgbClr val="006BC4"/>
              </a:gs>
              <a:gs pos="46000">
                <a:srgbClr val="0082EF"/>
              </a:gs>
              <a:gs pos="100000">
                <a:srgbClr val="57D3FF"/>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2">
              <a:solidFill>
                <a:prstClr val="white"/>
              </a:solidFill>
            </a:endParaRPr>
          </a:p>
        </p:txBody>
      </p:sp>
      <p:pic>
        <p:nvPicPr>
          <p:cNvPr id="1026" name="Picture 2" descr="Image result for micro foc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88" y="233916"/>
            <a:ext cx="1805521" cy="436233"/>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p:cNvSpPr txBox="1">
            <a:spLocks/>
          </p:cNvSpPr>
          <p:nvPr/>
        </p:nvSpPr>
        <p:spPr>
          <a:xfrm>
            <a:off x="556541" y="2438401"/>
            <a:ext cx="10357644" cy="1380392"/>
          </a:xfrm>
          <a:prstGeom prst="rect">
            <a:avLst/>
          </a:prstGeom>
          <a:effectLst>
            <a:outerShdw blurRad="50800" dist="38100" dir="13500000" algn="br"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dirty="0" smtClean="0">
                <a:solidFill>
                  <a:srgbClr val="007AD6"/>
                </a:solidFill>
                <a:latin typeface="Arial" panose="020B0604020202020204" pitchFamily="34" charset="0"/>
                <a:cs typeface="Arial" panose="020B0604020202020204" pitchFamily="34" charset="0"/>
              </a:rPr>
              <a:t>Thank You</a:t>
            </a:r>
            <a:endParaRPr lang="en-US" sz="8000" b="1" dirty="0">
              <a:solidFill>
                <a:srgbClr val="007AD6"/>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1011" t="2701"/>
          <a:stretch/>
        </p:blipFill>
        <p:spPr>
          <a:xfrm>
            <a:off x="10389374" y="5633494"/>
            <a:ext cx="1673672" cy="841734"/>
          </a:xfrm>
          <a:prstGeom prst="rect">
            <a:avLst/>
          </a:prstGeom>
        </p:spPr>
      </p:pic>
      <p:pic>
        <p:nvPicPr>
          <p:cNvPr id="3" name="Picture 2" descr="palantir logo n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34" y="5755259"/>
            <a:ext cx="1051481" cy="59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94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are we here?</a:t>
            </a:r>
            <a:br>
              <a:rPr lang="en-US" dirty="0"/>
            </a:br>
            <a:endParaRPr lang="en-US" dirty="0"/>
          </a:p>
        </p:txBody>
      </p:sp>
      <p:pic>
        <p:nvPicPr>
          <p:cNvPr id="7" name="Picture 6">
            <a:extLst>
              <a:ext uri="{FF2B5EF4-FFF2-40B4-BE49-F238E27FC236}">
                <a16:creationId xmlns="" xmlns:a16="http://schemas.microsoft.com/office/drawing/2014/main" id="{67696102-B24F-4223-B3E5-2E09B6B79C5D}"/>
              </a:ext>
            </a:extLst>
          </p:cNvPr>
          <p:cNvPicPr>
            <a:picLocks noChangeAspect="1"/>
          </p:cNvPicPr>
          <p:nvPr/>
        </p:nvPicPr>
        <p:blipFill>
          <a:blip r:embed="rId3"/>
          <a:stretch>
            <a:fillRect/>
          </a:stretch>
        </p:blipFill>
        <p:spPr>
          <a:xfrm>
            <a:off x="1435608" y="1403935"/>
            <a:ext cx="4818528" cy="4726595"/>
          </a:xfrm>
          <a:prstGeom prst="rect">
            <a:avLst/>
          </a:prstGeom>
        </p:spPr>
      </p:pic>
      <p:pic>
        <p:nvPicPr>
          <p:cNvPr id="8" name="Picture 7">
            <a:extLst>
              <a:ext uri="{FF2B5EF4-FFF2-40B4-BE49-F238E27FC236}">
                <a16:creationId xmlns="" xmlns:a16="http://schemas.microsoft.com/office/drawing/2014/main" id="{8ACA07A3-4920-46EA-8DD6-9BE772111EB8}"/>
              </a:ext>
            </a:extLst>
          </p:cNvPr>
          <p:cNvPicPr>
            <a:picLocks noChangeAspect="1"/>
          </p:cNvPicPr>
          <p:nvPr/>
        </p:nvPicPr>
        <p:blipFill>
          <a:blip r:embed="rId4"/>
          <a:stretch>
            <a:fillRect/>
          </a:stretch>
        </p:blipFill>
        <p:spPr>
          <a:xfrm>
            <a:off x="1184528" y="1403934"/>
            <a:ext cx="7273671" cy="4834221"/>
          </a:xfrm>
          <a:prstGeom prst="rect">
            <a:avLst/>
          </a:prstGeom>
        </p:spPr>
      </p:pic>
      <p:pic>
        <p:nvPicPr>
          <p:cNvPr id="9" name="Picture 8">
            <a:extLst>
              <a:ext uri="{FF2B5EF4-FFF2-40B4-BE49-F238E27FC236}">
                <a16:creationId xmlns="" xmlns:a16="http://schemas.microsoft.com/office/drawing/2014/main" id="{329DBD91-C192-40D9-976D-4F3E31549336}"/>
              </a:ext>
            </a:extLst>
          </p:cNvPr>
          <p:cNvPicPr>
            <a:picLocks noChangeAspect="1"/>
          </p:cNvPicPr>
          <p:nvPr/>
        </p:nvPicPr>
        <p:blipFill>
          <a:blip r:embed="rId5"/>
          <a:stretch>
            <a:fillRect/>
          </a:stretch>
        </p:blipFill>
        <p:spPr>
          <a:xfrm>
            <a:off x="1184528" y="1313399"/>
            <a:ext cx="7447407" cy="4924756"/>
          </a:xfrm>
          <a:prstGeom prst="rect">
            <a:avLst/>
          </a:prstGeom>
        </p:spPr>
      </p:pic>
      <p:pic>
        <p:nvPicPr>
          <p:cNvPr id="10" name="Picture 9" descr="palantir logo ne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3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Text Placeholder 2"/>
          <p:cNvSpPr>
            <a:spLocks noGrp="1"/>
          </p:cNvSpPr>
          <p:nvPr>
            <p:ph type="body" idx="1"/>
          </p:nvPr>
        </p:nvSpPr>
        <p:spPr/>
        <p:txBody>
          <a:bodyPr/>
          <a:lstStyle/>
          <a:p>
            <a:r>
              <a:rPr lang="en-US" kern="1200" dirty="0">
                <a:solidFill>
                  <a:schemeClr val="tx1"/>
                </a:solidFill>
              </a:rPr>
              <a:t>XSS is a short name for Cross Site </a:t>
            </a:r>
            <a:r>
              <a:rPr lang="en-US" kern="1200" dirty="0" smtClean="0">
                <a:solidFill>
                  <a:schemeClr val="tx1"/>
                </a:solidFill>
              </a:rPr>
              <a:t>Scripting</a:t>
            </a:r>
          </a:p>
          <a:p>
            <a:r>
              <a:rPr lang="en-US" dirty="0" smtClean="0"/>
              <a:t>Used by an attacker to inject input on the client side of a web page</a:t>
            </a:r>
          </a:p>
          <a:p>
            <a:r>
              <a:rPr lang="en-US" dirty="0" smtClean="0"/>
              <a:t>The browser is not the one that is attacked</a:t>
            </a: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42078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Cross Site Scripting </a:t>
            </a:r>
            <a:endParaRPr lang="en-US" dirty="0"/>
          </a:p>
        </p:txBody>
      </p:sp>
      <p:sp>
        <p:nvSpPr>
          <p:cNvPr id="3" name="Text Placeholder 2"/>
          <p:cNvSpPr>
            <a:spLocks noGrp="1"/>
          </p:cNvSpPr>
          <p:nvPr>
            <p:ph type="body" idx="1"/>
          </p:nvPr>
        </p:nvSpPr>
        <p:spPr/>
        <p:txBody>
          <a:bodyPr/>
          <a:lstStyle/>
          <a:p>
            <a:r>
              <a:rPr lang="en-US" dirty="0"/>
              <a:t>Stored </a:t>
            </a:r>
            <a:r>
              <a:rPr lang="en-US" dirty="0" smtClean="0"/>
              <a:t>Cross Site Scripting  </a:t>
            </a:r>
            <a:r>
              <a:rPr lang="en-US" dirty="0"/>
              <a:t>(Persistent)</a:t>
            </a:r>
          </a:p>
          <a:p>
            <a:pPr lvl="1"/>
            <a:r>
              <a:rPr lang="en-US" dirty="0"/>
              <a:t>Where the malicious script is stored by the application and it is retrieved by the </a:t>
            </a:r>
            <a:r>
              <a:rPr lang="en-US" dirty="0" smtClean="0"/>
              <a:t>victim that wishes to access the vulnerable component </a:t>
            </a:r>
          </a:p>
          <a:p>
            <a:r>
              <a:rPr lang="en-US" dirty="0" smtClean="0"/>
              <a:t>Reflected Cross Site Scripting </a:t>
            </a:r>
          </a:p>
          <a:p>
            <a:pPr lvl="1"/>
            <a:r>
              <a:rPr lang="en-US" dirty="0"/>
              <a:t>W</a:t>
            </a:r>
            <a:r>
              <a:rPr lang="en-US" dirty="0" smtClean="0"/>
              <a:t>here </a:t>
            </a:r>
            <a:r>
              <a:rPr lang="en-US" dirty="0"/>
              <a:t>the malicious script is sent back to the originating browser without it being </a:t>
            </a:r>
            <a:r>
              <a:rPr lang="en-US" dirty="0" smtClean="0"/>
              <a:t>stored</a:t>
            </a:r>
          </a:p>
          <a:p>
            <a:r>
              <a:rPr lang="en-US" dirty="0" smtClean="0"/>
              <a:t>DOM based Cross Site Scripting </a:t>
            </a:r>
          </a:p>
          <a:p>
            <a:pPr lvl="1"/>
            <a:r>
              <a:rPr lang="en-US" dirty="0" smtClean="0"/>
              <a:t>Where the vulnerability is on the client side code that is manipulated by the attacker to render the payload without being handled by the server side</a:t>
            </a:r>
          </a:p>
        </p:txBody>
      </p:sp>
      <p:pic>
        <p:nvPicPr>
          <p:cNvPr id="5" name="Picture 4" descr="palantir logo n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61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of Cross Site Scripting </a:t>
            </a:r>
            <a:endParaRPr lang="en-US" dirty="0"/>
          </a:p>
        </p:txBody>
      </p:sp>
      <p:sp>
        <p:nvSpPr>
          <p:cNvPr id="3" name="Text Placeholder 2"/>
          <p:cNvSpPr>
            <a:spLocks noGrp="1"/>
          </p:cNvSpPr>
          <p:nvPr>
            <p:ph type="body" idx="1"/>
          </p:nvPr>
        </p:nvSpPr>
        <p:spPr/>
        <p:txBody>
          <a:bodyPr>
            <a:normAutofit/>
          </a:bodyPr>
          <a:lstStyle/>
          <a:p>
            <a:r>
              <a:rPr lang="en-US" dirty="0"/>
              <a:t>Denial of Service</a:t>
            </a:r>
          </a:p>
          <a:p>
            <a:pPr lvl="1"/>
            <a:r>
              <a:rPr lang="en-US" dirty="0"/>
              <a:t>Crash users browser , pop up flooding, redirection</a:t>
            </a:r>
          </a:p>
          <a:p>
            <a:endParaRPr lang="en-US" dirty="0"/>
          </a:p>
          <a:p>
            <a:r>
              <a:rPr lang="en-US" dirty="0"/>
              <a:t>Access to authentication credentials for web application</a:t>
            </a:r>
          </a:p>
          <a:p>
            <a:pPr lvl="1"/>
            <a:r>
              <a:rPr lang="en-US" dirty="0" smtClean="0"/>
              <a:t>Session ID, </a:t>
            </a:r>
            <a:r>
              <a:rPr lang="en-US" dirty="0"/>
              <a:t>username and password</a:t>
            </a:r>
          </a:p>
          <a:p>
            <a:pPr lvl="1"/>
            <a:r>
              <a:rPr lang="en-US" dirty="0"/>
              <a:t>Normal users (personal data, business data, misuse of account)</a:t>
            </a:r>
          </a:p>
          <a:p>
            <a:pPr lvl="1"/>
            <a:r>
              <a:rPr lang="en-US" dirty="0"/>
              <a:t>High privileged users (Control over web application, web server or database)</a:t>
            </a:r>
          </a:p>
          <a:p>
            <a:pPr lvl="1"/>
            <a:endParaRPr lang="en-US" dirty="0"/>
          </a:p>
          <a:p>
            <a:r>
              <a:rPr lang="en-US" dirty="0"/>
              <a:t>Access to user machine</a:t>
            </a:r>
          </a:p>
          <a:p>
            <a:pPr lvl="1"/>
            <a:r>
              <a:rPr lang="en-US" dirty="0"/>
              <a:t>Upload local data to the attacker’s </a:t>
            </a:r>
            <a:r>
              <a:rPr lang="en-US" dirty="0" smtClean="0"/>
              <a:t>machine, takeover of the user machine</a:t>
            </a:r>
            <a:endParaRPr lang="en-US" dirty="0"/>
          </a:p>
          <a:p>
            <a:endParaRPr lang="en-US" dirty="0"/>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nternet asl GIF by Wet C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175" y="1403935"/>
            <a:ext cx="4762500" cy="4762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785" y="-144463"/>
            <a:ext cx="10058400" cy="6490196"/>
          </a:xfrm>
          <a:prstGeom prst="rect">
            <a:avLst/>
          </a:prstGeom>
        </p:spPr>
      </p:pic>
    </p:spTree>
    <p:extLst>
      <p:ext uri="{BB962C8B-B14F-4D97-AF65-F5344CB8AC3E}">
        <p14:creationId xmlns:p14="http://schemas.microsoft.com/office/powerpoint/2010/main" val="3899202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Payloads and Locations</a:t>
            </a:r>
            <a:endParaRPr lang="en-US" dirty="0"/>
          </a:p>
        </p:txBody>
      </p:sp>
      <p:sp>
        <p:nvSpPr>
          <p:cNvPr id="3" name="Text Placeholder 2"/>
          <p:cNvSpPr>
            <a:spLocks noGrp="1"/>
          </p:cNvSpPr>
          <p:nvPr>
            <p:ph type="body" idx="1"/>
          </p:nvPr>
        </p:nvSpPr>
        <p:spPr/>
        <p:txBody>
          <a:bodyPr>
            <a:normAutofit/>
          </a:bodyPr>
          <a:lstStyle/>
          <a:p>
            <a:r>
              <a:rPr lang="en-US" dirty="0"/>
              <a:t>HTML Content</a:t>
            </a:r>
          </a:p>
          <a:p>
            <a:pPr marL="385762" lvl="2" indent="0">
              <a:buNone/>
            </a:pPr>
            <a:r>
              <a:rPr lang="en-US" dirty="0"/>
              <a:t>&lt;td&gt;&lt;%= </a:t>
            </a:r>
            <a:r>
              <a:rPr lang="en-US" dirty="0" err="1">
                <a:solidFill>
                  <a:srgbClr val="005A9E"/>
                </a:solidFill>
              </a:rPr>
              <a:t>userValue</a:t>
            </a:r>
            <a:r>
              <a:rPr lang="en-US" dirty="0"/>
              <a:t>%&gt;&lt;/td&gt;</a:t>
            </a:r>
          </a:p>
          <a:p>
            <a:pPr marL="385762" lvl="2" indent="0">
              <a:buNone/>
            </a:pPr>
            <a:r>
              <a:rPr lang="en-US" dirty="0" err="1">
                <a:solidFill>
                  <a:srgbClr val="005A9E"/>
                </a:solidFill>
              </a:rPr>
              <a:t>userValue</a:t>
            </a:r>
            <a:r>
              <a:rPr lang="en-US" dirty="0"/>
              <a:t>= “</a:t>
            </a:r>
            <a:r>
              <a:rPr lang="en-US" dirty="0">
                <a:solidFill>
                  <a:srgbClr val="FF0000"/>
                </a:solidFill>
              </a:rPr>
              <a:t>&lt;script&gt;alert(‘XSS’);&lt;/script&gt;</a:t>
            </a:r>
            <a:r>
              <a:rPr lang="en-US" dirty="0"/>
              <a:t>”</a:t>
            </a:r>
          </a:p>
          <a:p>
            <a:r>
              <a:rPr lang="en-US" dirty="0"/>
              <a:t>Title</a:t>
            </a:r>
          </a:p>
          <a:p>
            <a:pPr marL="385762" lvl="2" indent="0">
              <a:buNone/>
            </a:pPr>
            <a:r>
              <a:rPr lang="en-US" dirty="0"/>
              <a:t>&lt;title &gt;&lt;%= </a:t>
            </a:r>
            <a:r>
              <a:rPr lang="en-US" dirty="0" err="1">
                <a:solidFill>
                  <a:srgbClr val="005A9E"/>
                </a:solidFill>
              </a:rPr>
              <a:t>userValue</a:t>
            </a:r>
            <a:r>
              <a:rPr lang="en-US" dirty="0"/>
              <a:t>%&gt;&lt;/title&gt;</a:t>
            </a:r>
          </a:p>
          <a:p>
            <a:pPr marL="385762" lvl="2" indent="0">
              <a:buNone/>
            </a:pPr>
            <a:r>
              <a:rPr lang="en-US" dirty="0" err="1">
                <a:solidFill>
                  <a:srgbClr val="005A9E"/>
                </a:solidFill>
              </a:rPr>
              <a:t>userValue</a:t>
            </a:r>
            <a:r>
              <a:rPr lang="en-US" dirty="0"/>
              <a:t>=“</a:t>
            </a:r>
            <a:r>
              <a:rPr lang="en-US" dirty="0">
                <a:solidFill>
                  <a:srgbClr val="FF0000"/>
                </a:solidFill>
              </a:rPr>
              <a:t>&lt;/title&gt;&lt;script&gt;alert(‘XSS’);&lt;/script&gt;</a:t>
            </a:r>
            <a:r>
              <a:rPr lang="en-US" dirty="0"/>
              <a:t>”</a:t>
            </a:r>
          </a:p>
          <a:p>
            <a:r>
              <a:rPr lang="en-US" dirty="0"/>
              <a:t>Script content</a:t>
            </a:r>
          </a:p>
          <a:p>
            <a:pPr marL="385762" lvl="2" indent="0">
              <a:buNone/>
            </a:pPr>
            <a:r>
              <a:rPr lang="en-US" dirty="0"/>
              <a:t>In script: </a:t>
            </a:r>
            <a:r>
              <a:rPr lang="en-US" dirty="0" err="1"/>
              <a:t>document.title</a:t>
            </a:r>
            <a:r>
              <a:rPr lang="en-US" dirty="0"/>
              <a:t>= ‘&lt;%= </a:t>
            </a:r>
            <a:r>
              <a:rPr lang="en-US" dirty="0" err="1">
                <a:solidFill>
                  <a:srgbClr val="005A9E"/>
                </a:solidFill>
              </a:rPr>
              <a:t>userValue</a:t>
            </a:r>
            <a:r>
              <a:rPr lang="en-US" dirty="0"/>
              <a:t>%&gt;’;</a:t>
            </a:r>
          </a:p>
          <a:p>
            <a:pPr marL="385762" lvl="2" indent="0">
              <a:buNone/>
            </a:pPr>
            <a:r>
              <a:rPr lang="en-US" dirty="0" err="1">
                <a:solidFill>
                  <a:srgbClr val="005A9E"/>
                </a:solidFill>
              </a:rPr>
              <a:t>userValue</a:t>
            </a:r>
            <a:r>
              <a:rPr lang="en-US" dirty="0"/>
              <a:t>= “</a:t>
            </a:r>
            <a:r>
              <a:rPr lang="en-US" dirty="0">
                <a:solidFill>
                  <a:schemeClr val="bg1"/>
                </a:solidFill>
              </a:rPr>
              <a:t>a</a:t>
            </a:r>
            <a:r>
              <a:rPr lang="en-US" dirty="0">
                <a:solidFill>
                  <a:srgbClr val="FF0000"/>
                </a:solidFill>
              </a:rPr>
              <a:t>’; alert(‘XSS’); //</a:t>
            </a:r>
            <a:r>
              <a:rPr lang="en-US" dirty="0"/>
              <a:t>”</a:t>
            </a:r>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896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Site Scripting Payloads and Locations</a:t>
            </a:r>
            <a:endParaRPr lang="en-US" dirty="0"/>
          </a:p>
        </p:txBody>
      </p:sp>
      <p:sp>
        <p:nvSpPr>
          <p:cNvPr id="3" name="Text Placeholder 2"/>
          <p:cNvSpPr>
            <a:spLocks noGrp="1"/>
          </p:cNvSpPr>
          <p:nvPr>
            <p:ph type="body" idx="1"/>
          </p:nvPr>
        </p:nvSpPr>
        <p:spPr/>
        <p:txBody>
          <a:bodyPr>
            <a:normAutofit lnSpcReduction="10000"/>
          </a:bodyPr>
          <a:lstStyle/>
          <a:p>
            <a:r>
              <a:rPr lang="en-US" dirty="0"/>
              <a:t>Attribute Breakout</a:t>
            </a:r>
          </a:p>
          <a:p>
            <a:pPr marL="385762" lvl="2" indent="0">
              <a:buNone/>
            </a:pPr>
            <a:r>
              <a:rPr lang="en-US" dirty="0"/>
              <a:t>&lt;input value=&lt;%= </a:t>
            </a:r>
            <a:r>
              <a:rPr lang="en-US" dirty="0" err="1">
                <a:solidFill>
                  <a:srgbClr val="005A9E"/>
                </a:solidFill>
              </a:rPr>
              <a:t>userValue</a:t>
            </a:r>
            <a:r>
              <a:rPr lang="en-US" dirty="0"/>
              <a:t>%&gt; &gt;</a:t>
            </a:r>
          </a:p>
          <a:p>
            <a:pPr marL="385762" lvl="2" indent="0">
              <a:buNone/>
            </a:pPr>
            <a:r>
              <a:rPr lang="en-US" dirty="0" err="1">
                <a:solidFill>
                  <a:srgbClr val="005A9E"/>
                </a:solidFill>
              </a:rPr>
              <a:t>userValue</a:t>
            </a:r>
            <a:r>
              <a:rPr lang="en-US" dirty="0"/>
              <a:t>= “</a:t>
            </a:r>
            <a:r>
              <a:rPr lang="en-US" dirty="0">
                <a:solidFill>
                  <a:schemeClr val="bg1"/>
                </a:solidFill>
              </a:rPr>
              <a:t>a</a:t>
            </a:r>
            <a:r>
              <a:rPr lang="en-US" dirty="0">
                <a:solidFill>
                  <a:srgbClr val="FF0000"/>
                </a:solidFill>
              </a:rPr>
              <a:t>&gt;&lt;script&gt;alert(‘XSS’);&lt;/script</a:t>
            </a:r>
            <a:r>
              <a:rPr lang="en-US" dirty="0"/>
              <a:t>”</a:t>
            </a:r>
          </a:p>
          <a:p>
            <a:r>
              <a:rPr lang="en-US" dirty="0"/>
              <a:t>Element Event</a:t>
            </a:r>
          </a:p>
          <a:p>
            <a:pPr marL="385762" lvl="2" indent="0">
              <a:buNone/>
            </a:pPr>
            <a:r>
              <a:rPr lang="en-US" dirty="0"/>
              <a:t>&lt;div color=‘&lt;%= </a:t>
            </a:r>
            <a:r>
              <a:rPr lang="en-US" dirty="0" err="1">
                <a:solidFill>
                  <a:srgbClr val="005A9E"/>
                </a:solidFill>
              </a:rPr>
              <a:t>userValue</a:t>
            </a:r>
            <a:r>
              <a:rPr lang="en-US" dirty="0"/>
              <a:t>%&gt;’&gt;</a:t>
            </a:r>
          </a:p>
          <a:p>
            <a:pPr marL="385762" lvl="2" indent="0">
              <a:buNone/>
            </a:pPr>
            <a:r>
              <a:rPr lang="en-US" dirty="0" err="1">
                <a:solidFill>
                  <a:srgbClr val="005A9E"/>
                </a:solidFill>
              </a:rPr>
              <a:t>userValue</a:t>
            </a:r>
            <a:r>
              <a:rPr lang="en-US" dirty="0"/>
              <a:t>= “red</a:t>
            </a:r>
            <a:r>
              <a:rPr lang="en-US" dirty="0">
                <a:solidFill>
                  <a:srgbClr val="FF0000"/>
                </a:solidFill>
              </a:rPr>
              <a:t>’ </a:t>
            </a:r>
            <a:r>
              <a:rPr lang="en-US" dirty="0" err="1">
                <a:solidFill>
                  <a:srgbClr val="FF0000"/>
                </a:solidFill>
              </a:rPr>
              <a:t>onclick</a:t>
            </a:r>
            <a:r>
              <a:rPr lang="en-US" dirty="0">
                <a:solidFill>
                  <a:srgbClr val="FF0000"/>
                </a:solidFill>
              </a:rPr>
              <a:t>=‘alert(`XSS`)’</a:t>
            </a:r>
            <a:r>
              <a:rPr lang="en-US" dirty="0"/>
              <a:t>”</a:t>
            </a:r>
          </a:p>
          <a:p>
            <a:r>
              <a:rPr lang="en-US" dirty="0"/>
              <a:t>Image </a:t>
            </a:r>
            <a:r>
              <a:rPr lang="en-US" dirty="0" err="1" smtClean="0"/>
              <a:t>src</a:t>
            </a:r>
            <a:r>
              <a:rPr lang="en-US" dirty="0" smtClean="0"/>
              <a:t> property </a:t>
            </a:r>
            <a:r>
              <a:rPr lang="en-US" dirty="0"/>
              <a:t>(and frame, iframe, script, table,...)</a:t>
            </a:r>
          </a:p>
          <a:p>
            <a:pPr marL="385762" lvl="2" indent="0">
              <a:buNone/>
            </a:pPr>
            <a:r>
              <a:rPr lang="en-US" dirty="0"/>
              <a:t>&lt;</a:t>
            </a:r>
            <a:r>
              <a:rPr lang="en-US" dirty="0" err="1"/>
              <a:t>imgSrc</a:t>
            </a:r>
            <a:r>
              <a:rPr lang="en-US" dirty="0"/>
              <a:t>=&lt;%= </a:t>
            </a:r>
            <a:r>
              <a:rPr lang="en-US" dirty="0" err="1">
                <a:solidFill>
                  <a:srgbClr val="005A9E"/>
                </a:solidFill>
              </a:rPr>
              <a:t>userValue</a:t>
            </a:r>
            <a:r>
              <a:rPr lang="en-US" dirty="0"/>
              <a:t>%&gt; &gt;</a:t>
            </a:r>
          </a:p>
          <a:p>
            <a:pPr marL="385762" lvl="2" indent="0">
              <a:buNone/>
            </a:pPr>
            <a:r>
              <a:rPr lang="en-US" dirty="0" err="1">
                <a:solidFill>
                  <a:srgbClr val="005A9E"/>
                </a:solidFill>
              </a:rPr>
              <a:t>userValue</a:t>
            </a:r>
            <a:r>
              <a:rPr lang="en-US" dirty="0"/>
              <a:t>= “</a:t>
            </a:r>
            <a:r>
              <a:rPr lang="en-US" dirty="0" err="1">
                <a:solidFill>
                  <a:srgbClr val="FF0000"/>
                </a:solidFill>
              </a:rPr>
              <a:t>javascript:alert</a:t>
            </a:r>
            <a:r>
              <a:rPr lang="en-US" dirty="0">
                <a:solidFill>
                  <a:srgbClr val="FF0000"/>
                </a:solidFill>
              </a:rPr>
              <a:t>(‘XSS’);</a:t>
            </a:r>
            <a:r>
              <a:rPr lang="en-US" dirty="0"/>
              <a:t>”</a:t>
            </a:r>
          </a:p>
          <a:p>
            <a:pPr marL="385762" lvl="2" indent="0">
              <a:buNone/>
            </a:pPr>
            <a:r>
              <a:rPr lang="en-US" dirty="0" err="1">
                <a:solidFill>
                  <a:srgbClr val="005A9E"/>
                </a:solidFill>
              </a:rPr>
              <a:t>userValue</a:t>
            </a:r>
            <a:r>
              <a:rPr lang="en-US" dirty="0"/>
              <a:t>= “</a:t>
            </a:r>
            <a:r>
              <a:rPr lang="en-US" dirty="0">
                <a:solidFill>
                  <a:srgbClr val="FF0000"/>
                </a:solidFill>
              </a:rPr>
              <a:t>http://attacker.com/xss.js</a:t>
            </a:r>
            <a:r>
              <a:rPr lang="en-US" dirty="0"/>
              <a:t>”</a:t>
            </a:r>
          </a:p>
          <a:p>
            <a:pPr marL="385762" lvl="2" indent="0">
              <a:buNone/>
            </a:pPr>
            <a:r>
              <a:rPr lang="en-US" dirty="0"/>
              <a:t>Other properties, e.g. </a:t>
            </a:r>
            <a:r>
              <a:rPr lang="en-US" dirty="0" err="1"/>
              <a:t>dynsrc</a:t>
            </a:r>
            <a:r>
              <a:rPr lang="en-US" dirty="0"/>
              <a:t>, background, …</a:t>
            </a:r>
          </a:p>
        </p:txBody>
      </p:sp>
      <p:pic>
        <p:nvPicPr>
          <p:cNvPr id="5" name="Picture 4" descr="palantir logo n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15" y="6275452"/>
            <a:ext cx="797170" cy="45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555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rgbClr val="212E35"/>
      </a:dk1>
      <a:lt1>
        <a:srgbClr val="352014"/>
      </a:lt1>
      <a:dk2>
        <a:srgbClr val="A7A7A7"/>
      </a:dk2>
      <a:lt2>
        <a:srgbClr val="535353"/>
      </a:lt2>
      <a:accent1>
        <a:srgbClr val="C6179D"/>
      </a:accent1>
      <a:accent2>
        <a:srgbClr val="7425AD"/>
      </a:accent2>
      <a:accent3>
        <a:srgbClr val="231CA5"/>
      </a:accent3>
      <a:accent4>
        <a:srgbClr val="1668C1"/>
      </a:accent4>
      <a:accent5>
        <a:srgbClr val="29CEFE"/>
      </a:accent5>
      <a:accent6>
        <a:srgbClr val="2FD6C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64593</TotalTime>
  <Words>1133</Words>
  <Application>Microsoft Office PowerPoint</Application>
  <PresentationFormat>Widescreen</PresentationFormat>
  <Paragraphs>218</Paragraphs>
  <Slides>31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Helvetica</vt:lpstr>
      <vt:lpstr>1_Office Theme</vt:lpstr>
      <vt:lpstr>Office Theme</vt:lpstr>
      <vt:lpstr>PowerPoint Presentation</vt:lpstr>
      <vt:lpstr>Agenda</vt:lpstr>
      <vt:lpstr>PowerPoint Presentation</vt:lpstr>
      <vt:lpstr>Why are we here? </vt:lpstr>
      <vt:lpstr>Why are we here?</vt:lpstr>
      <vt:lpstr>Types of Cross Site Scripting </vt:lpstr>
      <vt:lpstr>Risks of Cross Site Scripting </vt:lpstr>
      <vt:lpstr>Cross Site Scripting Payloads and Locations</vt:lpstr>
      <vt:lpstr>Cross Site Scripting Payloads and Locations</vt:lpstr>
      <vt:lpstr>Cross Site Scripting Payloads and Locations</vt:lpstr>
      <vt:lpstr>Cross Site Scripting Mitigations</vt:lpstr>
      <vt:lpstr>Cross Site Scripting Mitigations - Output Encoding</vt:lpstr>
      <vt:lpstr>Cross Site Scripting Mitigations - Output Encoding</vt:lpstr>
      <vt:lpstr>Cross Site Scripting Mitigations - Output Encoding</vt:lpstr>
      <vt:lpstr>Cross Site Scripting Mitigations - Input Validation </vt:lpstr>
      <vt:lpstr>Cross Site Scripting Mitigations - Input Validation </vt:lpstr>
      <vt:lpstr>Cross Site Scripting Mitigations - Input Validation </vt:lpstr>
      <vt:lpstr>Cross Site Scripting Mitigations - Input Validation </vt:lpstr>
      <vt:lpstr>Cross Site Scripting Mitigations - Input Validation </vt:lpstr>
      <vt:lpstr>Cross Site Scripting Mitigations - Input Validation</vt:lpstr>
      <vt:lpstr>Cross Site Scripting Mitigations - Input Validation</vt:lpstr>
      <vt:lpstr>Cross Site Scripting Mitigations - Input Validation</vt:lpstr>
      <vt:lpstr>Cross Site Scripting Mitigations - Input Validation</vt:lpstr>
      <vt:lpstr>Cross Site Scripting Mitigations - Summary</vt:lpstr>
      <vt:lpstr>PowerPoint Presentation</vt:lpstr>
      <vt:lpstr>How to Find Cross Site Scripting - Filter Bypass</vt:lpstr>
      <vt:lpstr>How to Find Cross Site Scripting - Filter Bypass</vt:lpstr>
      <vt:lpstr>How to Find Cross Site Scripting - Filter Bypass</vt:lpstr>
      <vt:lpstr>How to Find Cross Site Scripting - Filter Bypass</vt:lpstr>
      <vt:lpstr>Summary</vt:lpstr>
      <vt:lpstr>PowerPoint Presentation</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Root Cause Analys</dc:title>
  <dc:creator>Shukrun, Tair</dc:creator>
  <cp:lastModifiedBy>Aizenband, Gil</cp:lastModifiedBy>
  <cp:revision>360</cp:revision>
  <dcterms:created xsi:type="dcterms:W3CDTF">2017-10-02T07:50:58Z</dcterms:created>
  <dcterms:modified xsi:type="dcterms:W3CDTF">2018-06-26T08:11:31Z</dcterms:modified>
</cp:coreProperties>
</file>